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2"/>
  </p:notesMasterIdLst>
  <p:sldIdLst>
    <p:sldId id="283" r:id="rId3"/>
    <p:sldId id="278" r:id="rId4"/>
    <p:sldId id="256" r:id="rId5"/>
    <p:sldId id="258" r:id="rId6"/>
    <p:sldId id="259" r:id="rId7"/>
    <p:sldId id="260" r:id="rId8"/>
    <p:sldId id="261" r:id="rId9"/>
    <p:sldId id="263" r:id="rId10"/>
    <p:sldId id="264" r:id="rId11"/>
    <p:sldId id="262" r:id="rId12"/>
    <p:sldId id="266" r:id="rId13"/>
    <p:sldId id="265" r:id="rId14"/>
    <p:sldId id="267" r:id="rId15"/>
    <p:sldId id="268" r:id="rId16"/>
    <p:sldId id="269" r:id="rId17"/>
    <p:sldId id="270" r:id="rId18"/>
    <p:sldId id="271" r:id="rId19"/>
    <p:sldId id="272" r:id="rId20"/>
    <p:sldId id="273" r:id="rId21"/>
    <p:sldId id="274" r:id="rId22"/>
    <p:sldId id="275" r:id="rId23"/>
    <p:sldId id="279" r:id="rId24"/>
    <p:sldId id="276" r:id="rId25"/>
    <p:sldId id="280" r:id="rId26"/>
    <p:sldId id="281" r:id="rId27"/>
    <p:sldId id="282" r:id="rId28"/>
    <p:sldId id="277" r:id="rId29"/>
    <p:sldId id="284" r:id="rId30"/>
    <p:sldId id="285" r:id="rId31"/>
  </p:sldIdLst>
  <p:sldSz cx="9144000" cy="6858000" type="screen4x3"/>
  <p:notesSz cx="6858000" cy="9144000"/>
  <p:defaultTextStyle>
    <a:defPPr>
      <a:defRPr lang="en-GB"/>
    </a:defPPr>
    <a:lvl1pPr algn="l" rtl="0" fontAlgn="base">
      <a:spcBef>
        <a:spcPct val="0"/>
      </a:spcBef>
      <a:spcAft>
        <a:spcPct val="0"/>
      </a:spcAft>
      <a:defRPr sz="2400" kern="1200">
        <a:solidFill>
          <a:srgbClr val="FFFF00"/>
        </a:solidFill>
        <a:latin typeface="Arial" panose="020B0604020202020204" pitchFamily="34" charset="0"/>
        <a:ea typeface="+mn-ea"/>
        <a:cs typeface="Times New Roman" panose="02020603050405020304" pitchFamily="18" charset="0"/>
      </a:defRPr>
    </a:lvl1pPr>
    <a:lvl2pPr marL="457200" algn="l" rtl="0" fontAlgn="base">
      <a:spcBef>
        <a:spcPct val="0"/>
      </a:spcBef>
      <a:spcAft>
        <a:spcPct val="0"/>
      </a:spcAft>
      <a:defRPr sz="2400" kern="1200">
        <a:solidFill>
          <a:srgbClr val="FFFF00"/>
        </a:solidFill>
        <a:latin typeface="Arial" panose="020B0604020202020204" pitchFamily="34" charset="0"/>
        <a:ea typeface="+mn-ea"/>
        <a:cs typeface="Times New Roman" panose="02020603050405020304" pitchFamily="18" charset="0"/>
      </a:defRPr>
    </a:lvl2pPr>
    <a:lvl3pPr marL="914400" algn="l" rtl="0" fontAlgn="base">
      <a:spcBef>
        <a:spcPct val="0"/>
      </a:spcBef>
      <a:spcAft>
        <a:spcPct val="0"/>
      </a:spcAft>
      <a:defRPr sz="2400" kern="1200">
        <a:solidFill>
          <a:srgbClr val="FFFF00"/>
        </a:solidFill>
        <a:latin typeface="Arial" panose="020B0604020202020204" pitchFamily="34" charset="0"/>
        <a:ea typeface="+mn-ea"/>
        <a:cs typeface="Times New Roman" panose="02020603050405020304" pitchFamily="18" charset="0"/>
      </a:defRPr>
    </a:lvl3pPr>
    <a:lvl4pPr marL="1371600" algn="l" rtl="0" fontAlgn="base">
      <a:spcBef>
        <a:spcPct val="0"/>
      </a:spcBef>
      <a:spcAft>
        <a:spcPct val="0"/>
      </a:spcAft>
      <a:defRPr sz="2400" kern="1200">
        <a:solidFill>
          <a:srgbClr val="FFFF00"/>
        </a:solidFill>
        <a:latin typeface="Arial" panose="020B0604020202020204" pitchFamily="34" charset="0"/>
        <a:ea typeface="+mn-ea"/>
        <a:cs typeface="Times New Roman" panose="02020603050405020304" pitchFamily="18" charset="0"/>
      </a:defRPr>
    </a:lvl4pPr>
    <a:lvl5pPr marL="1828800" algn="l" rtl="0" fontAlgn="base">
      <a:spcBef>
        <a:spcPct val="0"/>
      </a:spcBef>
      <a:spcAft>
        <a:spcPct val="0"/>
      </a:spcAft>
      <a:defRPr sz="2400" kern="1200">
        <a:solidFill>
          <a:srgbClr val="FFFF00"/>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400" kern="1200">
        <a:solidFill>
          <a:srgbClr val="FFFF00"/>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400" kern="1200">
        <a:solidFill>
          <a:srgbClr val="FFFF00"/>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400" kern="1200">
        <a:solidFill>
          <a:srgbClr val="FFFF00"/>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400" kern="1200">
        <a:solidFill>
          <a:srgbClr val="FFFF00"/>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0000"/>
    <a:srgbClr val="000066"/>
    <a:srgbClr val="00FF99"/>
    <a:srgbClr val="FFCC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8" autoAdjust="0"/>
    <p:restoredTop sz="90929"/>
  </p:normalViewPr>
  <p:slideViewPr>
    <p:cSldViewPr>
      <p:cViewPr varScale="1">
        <p:scale>
          <a:sx n="90" d="100"/>
          <a:sy n="90" d="100"/>
        </p:scale>
        <p:origin x="-9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GB"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GB" alt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solidFill>
                  <a:schemeClr val="tx1"/>
                </a:solidFill>
                <a:latin typeface="Times New Roman" pitchFamily="18" charset="0"/>
              </a:defRPr>
            </a:lvl1pPr>
          </a:lstStyle>
          <a:p>
            <a:pPr>
              <a:defRPr/>
            </a:pPr>
            <a:endParaRPr lang="en-GB"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anose="02020603050405020304" pitchFamily="18" charset="0"/>
              </a:defRPr>
            </a:lvl1pPr>
          </a:lstStyle>
          <a:p>
            <a:fld id="{D2AFFE70-90AD-40B5-B858-3222FE6F5A49}" type="slidenum">
              <a:rPr lang="en-GB" altLang="en-US"/>
              <a:pPr/>
              <a:t>‹Nr.›</a:t>
            </a:fld>
            <a:endParaRPr lang="en-GB" altLang="en-US"/>
          </a:p>
        </p:txBody>
      </p:sp>
    </p:spTree>
    <p:extLst>
      <p:ext uri="{BB962C8B-B14F-4D97-AF65-F5344CB8AC3E}">
        <p14:creationId xmlns:p14="http://schemas.microsoft.com/office/powerpoint/2010/main" val="207452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AFFE70-90AD-40B5-B858-3222FE6F5A49}" type="slidenum">
              <a:rPr lang="en-GB" altLang="en-US" smtClean="0"/>
              <a:pPr/>
              <a:t>21</a:t>
            </a:fld>
            <a:endParaRPr lang="en-GB" altLang="en-US"/>
          </a:p>
        </p:txBody>
      </p:sp>
    </p:spTree>
    <p:extLst>
      <p:ext uri="{BB962C8B-B14F-4D97-AF65-F5344CB8AC3E}">
        <p14:creationId xmlns:p14="http://schemas.microsoft.com/office/powerpoint/2010/main" val="184065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a:lstStyle/>
          <a:p>
            <a:endParaRPr lang="en-IE" smtClean="0">
              <a:ea typeface="ＭＳ Ｐゴシック" pitchFamily="34" charset="-128"/>
            </a:endParaRPr>
          </a:p>
        </p:txBody>
      </p:sp>
      <p:sp>
        <p:nvSpPr>
          <p:cNvPr id="21508" name="Slide Number Placeholder 3"/>
          <p:cNvSpPr txBox="1">
            <a:spLocks noGrp="1"/>
          </p:cNvSpPr>
          <p:nvPr/>
        </p:nvSpPr>
        <p:spPr bwMode="auto">
          <a:xfrm>
            <a:off x="4440077" y="11425475"/>
            <a:ext cx="3397253" cy="600607"/>
          </a:xfrm>
          <a:prstGeom prst="rect">
            <a:avLst/>
          </a:prstGeom>
          <a:noFill/>
          <a:ln>
            <a:miter lim="800000"/>
            <a:headEnd/>
            <a:tailEnd/>
          </a:ln>
        </p:spPr>
        <p:txBody>
          <a:bodyPr lIns="113414" tIns="56708" rIns="113414" bIns="56708" anchor="b"/>
          <a:lstStyle/>
          <a:p>
            <a:pPr algn="r">
              <a:defRPr/>
            </a:pPr>
            <a:fld id="{311C80DD-D24A-4723-92F8-43987DD474E7}" type="slidenum">
              <a:rPr lang="en-US" sz="1500">
                <a:latin typeface="Calibri" pitchFamily="34" charset="0"/>
                <a:cs typeface="+mn-cs"/>
              </a:rPr>
              <a:pPr algn="r">
                <a:defRPr/>
              </a:pPr>
              <a:t>28</a:t>
            </a:fld>
            <a:endParaRPr lang="en-US" sz="1500">
              <a:latin typeface="Calibri" pitchFamily="34" charset="0"/>
              <a:cs typeface="+mn-cs"/>
            </a:endParaRPr>
          </a:p>
        </p:txBody>
      </p:sp>
    </p:spTree>
    <p:extLst>
      <p:ext uri="{BB962C8B-B14F-4D97-AF65-F5344CB8AC3E}">
        <p14:creationId xmlns:p14="http://schemas.microsoft.com/office/powerpoint/2010/main" val="1940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extLst>
      <p:ext uri="{BB962C8B-B14F-4D97-AF65-F5344CB8AC3E}">
        <p14:creationId xmlns:p14="http://schemas.microsoft.com/office/powerpoint/2010/main" val="161738718"/>
      </p:ext>
    </p:extLst>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421210946"/>
      </p:ext>
    </p:extLst>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4128175315"/>
      </p:ext>
    </p:extLst>
  </p:cSld>
  <p:clrMapOvr>
    <a:masterClrMapping/>
  </p:clrMapOvr>
  <p:transition>
    <p:split orient="vert"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extLst>
      <p:ext uri="{BB962C8B-B14F-4D97-AF65-F5344CB8AC3E}">
        <p14:creationId xmlns:p14="http://schemas.microsoft.com/office/powerpoint/2010/main" val="2343888402"/>
      </p:ext>
    </p:extLst>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4484044"/>
      </p:ext>
    </p:extLst>
  </p:cSld>
  <p:clrMapOvr>
    <a:masterClrMapping/>
  </p:clrMapOvr>
  <p:transition>
    <p:split orient="vert"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2702565"/>
      </p:ext>
    </p:extLst>
  </p:cSld>
  <p:clrMapOvr>
    <a:masterClrMapping/>
  </p:clrMapOvr>
  <p:transition>
    <p:split orient="vert"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949450"/>
            <a:ext cx="403860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49450"/>
            <a:ext cx="403860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965925963"/>
      </p:ext>
    </p:extLst>
  </p:cSld>
  <p:clrMapOvr>
    <a:masterClrMapping/>
  </p:clrMapOvr>
  <p:transition>
    <p:split orient="vert"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271128041"/>
      </p:ext>
    </p:extLst>
  </p:cSld>
  <p:clrMapOvr>
    <a:masterClrMapping/>
  </p:clrMapOvr>
  <p:transition>
    <p:split orient="vert"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2072791437"/>
      </p:ext>
    </p:extLst>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432373"/>
      </p:ext>
    </p:extLst>
  </p:cSld>
  <p:clrMapOvr>
    <a:masterClrMapping/>
  </p:clrMapOvr>
  <p:transition>
    <p:split orient="vert"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3681493"/>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603903243"/>
      </p:ext>
    </p:extLst>
  </p:cSld>
  <p:clrMapOvr>
    <a:masterClrMapping/>
  </p:clrMapOvr>
  <p:transition>
    <p:split orient="vert"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8602505"/>
      </p:ext>
    </p:extLst>
  </p:cSld>
  <p:clrMapOvr>
    <a:masterClrMapping/>
  </p:clrMapOvr>
  <p:transition>
    <p:split orient="vert"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965882565"/>
      </p:ext>
    </p:extLst>
  </p:cSld>
  <p:clrMapOvr>
    <a:masterClrMapping/>
  </p:clrMapOvr>
  <p:transition>
    <p:split orient="vert"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7225"/>
            <a:ext cx="2057400" cy="54689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657225"/>
            <a:ext cx="6019800" cy="5468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3112216982"/>
      </p:ext>
    </p:extLst>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0130136"/>
      </p:ext>
    </p:extLst>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949450"/>
            <a:ext cx="403860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49450"/>
            <a:ext cx="4038600" cy="4176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546447474"/>
      </p:ext>
    </p:extLst>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034436725"/>
      </p:ext>
    </p:extLst>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extLst>
      <p:ext uri="{BB962C8B-B14F-4D97-AF65-F5344CB8AC3E}">
        <p14:creationId xmlns:p14="http://schemas.microsoft.com/office/powerpoint/2010/main" val="1182796235"/>
      </p:ext>
    </p:extLst>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334292"/>
      </p:ext>
    </p:extLst>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248548"/>
      </p:ext>
    </p:extLst>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894299"/>
      </p:ext>
    </p:extLst>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IE" smtClean="0"/>
              <a:t>AquaTT</a:t>
            </a:r>
          </a:p>
        </p:txBody>
      </p:sp>
      <p:sp>
        <p:nvSpPr>
          <p:cNvPr id="107530" name="Text Placeholder 2"/>
          <p:cNvSpPr>
            <a:spLocks noGrp="1"/>
          </p:cNvSpPr>
          <p:nvPr>
            <p:ph type="body" idx="1"/>
          </p:nvPr>
        </p:nvSpPr>
        <p:spPr bwMode="auto">
          <a:xfrm>
            <a:off x="457200" y="1949450"/>
            <a:ext cx="8229600" cy="417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pic>
        <p:nvPicPr>
          <p:cNvPr id="107535" name="Picture 15"/>
          <p:cNvPicPr>
            <a:picLocks noChangeAspect="1" noChangeArrowheads="1"/>
          </p:cNvPicPr>
          <p:nvPr/>
        </p:nvPicPr>
        <p:blipFill>
          <a:blip r:embed="rId13"/>
          <a:srcRect/>
          <a:stretch>
            <a:fillRect/>
          </a:stretch>
        </p:blipFill>
        <p:spPr bwMode="auto">
          <a:xfrm>
            <a:off x="0" y="6338888"/>
            <a:ext cx="7010400" cy="382587"/>
          </a:xfrm>
          <a:prstGeom prst="rect">
            <a:avLst/>
          </a:prstGeom>
          <a:noFill/>
          <a:ln w="9525">
            <a:noFill/>
            <a:miter lim="800000"/>
            <a:headEnd/>
            <a:tailEnd/>
          </a:ln>
          <a:effectLst/>
        </p:spPr>
      </p:pic>
      <p:pic>
        <p:nvPicPr>
          <p:cNvPr id="107536" name="Picture 16" descr="aquatnet logo"/>
          <p:cNvPicPr>
            <a:picLocks noChangeAspect="1" noChangeArrowheads="1"/>
          </p:cNvPicPr>
          <p:nvPr/>
        </p:nvPicPr>
        <p:blipFill>
          <a:blip r:embed="rId14"/>
          <a:srcRect/>
          <a:stretch>
            <a:fillRect/>
          </a:stretch>
        </p:blipFill>
        <p:spPr bwMode="auto">
          <a:xfrm>
            <a:off x="-1503363" y="-1431925"/>
            <a:ext cx="3544888" cy="3381375"/>
          </a:xfrm>
          <a:prstGeom prst="rect">
            <a:avLst/>
          </a:prstGeom>
          <a:noFill/>
        </p:spPr>
      </p:pic>
    </p:spTree>
    <p:extLst>
      <p:ext uri="{BB962C8B-B14F-4D97-AF65-F5344CB8AC3E}">
        <p14:creationId xmlns:p14="http://schemas.microsoft.com/office/powerpoint/2010/main" val="16210586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split orient="vert" dir="in"/>
  </p:transition>
  <p:txStyles>
    <p:titleStyle>
      <a:lvl1pPr algn="ctr" defTabSz="457200" rtl="0" eaLnBrk="1" fontAlgn="base" hangingPunct="1">
        <a:spcBef>
          <a:spcPct val="0"/>
        </a:spcBef>
        <a:spcAft>
          <a:spcPct val="0"/>
        </a:spcAft>
        <a:defRPr sz="4400">
          <a:solidFill>
            <a:srgbClr val="1F497D"/>
          </a:solidFill>
          <a:latin typeface="+mj-lt"/>
          <a:ea typeface="+mj-ea"/>
          <a:cs typeface="+mj-cs"/>
        </a:defRPr>
      </a:lvl1pPr>
      <a:lvl2pPr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2pPr>
      <a:lvl3pPr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3pPr>
      <a:lvl4pPr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4pPr>
      <a:lvl5pPr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5pPr>
      <a:lvl6pPr marL="457200"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6pPr>
      <a:lvl7pPr marL="914400"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7pPr>
      <a:lvl8pPr marL="1371600"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8pPr>
      <a:lvl9pPr marL="1828800" algn="ctr" defTabSz="457200" rtl="0" eaLnBrk="1" fontAlgn="base" hangingPunct="1">
        <a:spcBef>
          <a:spcPct val="0"/>
        </a:spcBef>
        <a:spcAft>
          <a:spcPct val="0"/>
        </a:spcAft>
        <a:defRPr sz="4400">
          <a:solidFill>
            <a:srgbClr val="1F497D"/>
          </a:solidFill>
          <a:latin typeface="Arial"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sz="3200">
          <a:solidFill>
            <a:srgbClr val="1F497D"/>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a:solidFill>
            <a:srgbClr val="1F497D"/>
          </a:solidFill>
          <a:latin typeface="+mn-lt"/>
          <a:ea typeface="+mn-ea"/>
        </a:defRPr>
      </a:lvl2pPr>
      <a:lvl3pPr marL="1143000" indent="-228600" algn="l" defTabSz="457200" rtl="0" eaLnBrk="1" fontAlgn="base" hangingPunct="1">
        <a:spcBef>
          <a:spcPct val="20000"/>
        </a:spcBef>
        <a:spcAft>
          <a:spcPct val="0"/>
        </a:spcAft>
        <a:buFont typeface="Arial" charset="0"/>
        <a:buChar char="•"/>
        <a:defRPr sz="2400">
          <a:solidFill>
            <a:srgbClr val="1F497D"/>
          </a:solidFill>
          <a:latin typeface="+mn-lt"/>
          <a:ea typeface="+mn-ea"/>
        </a:defRPr>
      </a:lvl3pPr>
      <a:lvl4pPr marL="1600200" indent="-228600" algn="l" defTabSz="457200" rtl="0" eaLnBrk="1" fontAlgn="base" hangingPunct="1">
        <a:spcBef>
          <a:spcPct val="20000"/>
        </a:spcBef>
        <a:spcAft>
          <a:spcPct val="0"/>
        </a:spcAft>
        <a:buFont typeface="Arial" charset="0"/>
        <a:buChar char="•"/>
        <a:defRPr sz="2000">
          <a:solidFill>
            <a:srgbClr val="1F497D"/>
          </a:solidFill>
          <a:latin typeface="+mn-lt"/>
          <a:ea typeface="+mn-ea"/>
        </a:defRPr>
      </a:lvl4pPr>
      <a:lvl5pPr marL="2057400" indent="-228600" algn="l" defTabSz="457200" rtl="0" eaLnBrk="1" fontAlgn="base" hangingPunct="1">
        <a:spcBef>
          <a:spcPct val="20000"/>
        </a:spcBef>
        <a:spcAft>
          <a:spcPct val="0"/>
        </a:spcAft>
        <a:buFont typeface="Arial" charset="0"/>
        <a:buChar char="•"/>
        <a:defRPr sz="2000">
          <a:solidFill>
            <a:srgbClr val="1F497D"/>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rgbClr val="1F497D"/>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rgbClr val="1F497D"/>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rgbClr val="1F497D"/>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rgbClr val="1F497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Title Placeholder 1"/>
          <p:cNvSpPr>
            <a:spLocks noGrp="1"/>
          </p:cNvSpPr>
          <p:nvPr>
            <p:ph type="title"/>
          </p:nvPr>
        </p:nvSpPr>
        <p:spPr bwMode="auto">
          <a:xfrm>
            <a:off x="457200" y="6572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IE" smtClean="0"/>
              <a:t>AquaTT</a:t>
            </a:r>
          </a:p>
        </p:txBody>
      </p:sp>
      <p:sp>
        <p:nvSpPr>
          <p:cNvPr id="142339" name="Text Placeholder 2"/>
          <p:cNvSpPr>
            <a:spLocks noGrp="1"/>
          </p:cNvSpPr>
          <p:nvPr>
            <p:ph type="body" idx="1"/>
          </p:nvPr>
        </p:nvSpPr>
        <p:spPr bwMode="auto">
          <a:xfrm>
            <a:off x="457200" y="1949450"/>
            <a:ext cx="8229600" cy="417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pic>
        <p:nvPicPr>
          <p:cNvPr id="142340" name="Picture 4"/>
          <p:cNvPicPr>
            <a:picLocks noChangeAspect="1" noChangeArrowheads="1"/>
          </p:cNvPicPr>
          <p:nvPr/>
        </p:nvPicPr>
        <p:blipFill>
          <a:blip r:embed="rId13"/>
          <a:srcRect/>
          <a:stretch>
            <a:fillRect/>
          </a:stretch>
        </p:blipFill>
        <p:spPr bwMode="auto">
          <a:xfrm>
            <a:off x="0" y="274638"/>
            <a:ext cx="9144000" cy="382587"/>
          </a:xfrm>
          <a:prstGeom prst="rect">
            <a:avLst/>
          </a:prstGeom>
          <a:noFill/>
          <a:ln w="9525">
            <a:noFill/>
            <a:miter lim="800000"/>
            <a:headEnd/>
            <a:tailEnd/>
          </a:ln>
          <a:effectLst/>
        </p:spPr>
      </p:pic>
    </p:spTree>
    <p:extLst>
      <p:ext uri="{BB962C8B-B14F-4D97-AF65-F5344CB8AC3E}">
        <p14:creationId xmlns:p14="http://schemas.microsoft.com/office/powerpoint/2010/main" val="21627862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split orient="vert" dir="in"/>
  </p:transition>
  <p:hf sldNum="0" hdr="0"/>
  <p:txStyles>
    <p:titleStyle>
      <a:lvl1pPr algn="ctr" defTabSz="457200" rtl="0" eaLnBrk="1" fontAlgn="base" hangingPunct="1">
        <a:spcBef>
          <a:spcPct val="0"/>
        </a:spcBef>
        <a:spcAft>
          <a:spcPct val="0"/>
        </a:spcAft>
        <a:defRPr sz="4400">
          <a:solidFill>
            <a:srgbClr val="1F497D"/>
          </a:solidFill>
          <a:latin typeface="+mj-lt"/>
          <a:ea typeface="+mj-ea"/>
          <a:cs typeface="+mj-cs"/>
        </a:defRPr>
      </a:lvl1pPr>
      <a:lvl2pPr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2pPr>
      <a:lvl3pPr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3pPr>
      <a:lvl4pPr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4pPr>
      <a:lvl5pPr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5pPr>
      <a:lvl6pPr marL="457200"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6pPr>
      <a:lvl7pPr marL="914400"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7pPr>
      <a:lvl8pPr marL="1371600"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8pPr>
      <a:lvl9pPr marL="1828800" algn="ctr" defTabSz="457200" rtl="0" eaLnBrk="1" fontAlgn="base" hangingPunct="1">
        <a:spcBef>
          <a:spcPct val="0"/>
        </a:spcBef>
        <a:spcAft>
          <a:spcPct val="0"/>
        </a:spcAft>
        <a:defRPr sz="4400">
          <a:solidFill>
            <a:srgbClr val="1F497D"/>
          </a:solidFill>
          <a:latin typeface="Arial" charset="0"/>
          <a:ea typeface="ＭＳ Ｐゴシック" pitchFamily="34" charset="-128"/>
          <a:cs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a:solidFill>
            <a:srgbClr val="1F497D"/>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a:solidFill>
            <a:srgbClr val="1F497D"/>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a:solidFill>
            <a:srgbClr val="1F497D"/>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a:solidFill>
            <a:srgbClr val="1F497D"/>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a:solidFill>
            <a:srgbClr val="1F497D"/>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a:solidFill>
            <a:srgbClr val="1F497D"/>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a:solidFill>
            <a:srgbClr val="1F497D"/>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a:solidFill>
            <a:srgbClr val="1F497D"/>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a:solidFill>
            <a:srgbClr val="1F497D"/>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audio" Target="../media/audio4.wav"/><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aquatnet.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hyperlink" Target="http://www.aquatnet.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choose/www.aquatnet.com"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w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8.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694" y="1951961"/>
            <a:ext cx="4102224" cy="1470025"/>
          </a:xfrm>
        </p:spPr>
        <p:txBody>
          <a:bodyPr/>
          <a:lstStyle/>
          <a:p>
            <a:pPr algn="l"/>
            <a:r>
              <a:rPr lang="en-GB" dirty="0" smtClean="0"/>
              <a:t>Communicating your results</a:t>
            </a:r>
            <a:endParaRPr lang="en-GB" dirty="0"/>
          </a:p>
        </p:txBody>
      </p:sp>
      <p:sp>
        <p:nvSpPr>
          <p:cNvPr id="3" name="Subtitle 2"/>
          <p:cNvSpPr>
            <a:spLocks noGrp="1"/>
          </p:cNvSpPr>
          <p:nvPr>
            <p:ph type="subTitle" idx="1"/>
          </p:nvPr>
        </p:nvSpPr>
        <p:spPr>
          <a:xfrm>
            <a:off x="2267744" y="3886200"/>
            <a:ext cx="5504656" cy="1752600"/>
          </a:xfrm>
        </p:spPr>
        <p:txBody>
          <a:bodyPr/>
          <a:lstStyle/>
          <a:p>
            <a:pPr algn="l">
              <a:defRPr/>
            </a:pPr>
            <a:r>
              <a:rPr lang="en-GB" altLang="en-US" b="1" dirty="0">
                <a:solidFill>
                  <a:schemeClr val="accent1"/>
                </a:solidFill>
                <a:latin typeface="Arial" charset="0"/>
              </a:rPr>
              <a:t>Teresa F. </a:t>
            </a:r>
            <a:r>
              <a:rPr lang="en-GB" altLang="en-US" b="1" dirty="0" err="1">
                <a:solidFill>
                  <a:schemeClr val="accent1"/>
                </a:solidFill>
                <a:latin typeface="Arial" charset="0"/>
              </a:rPr>
              <a:t>Fernandes</a:t>
            </a:r>
            <a:r>
              <a:rPr lang="en-GB" altLang="en-US" b="1" dirty="0">
                <a:solidFill>
                  <a:schemeClr val="accent1"/>
                </a:solidFill>
                <a:latin typeface="Arial" charset="0"/>
              </a:rPr>
              <a:t> </a:t>
            </a:r>
          </a:p>
          <a:p>
            <a:pPr algn="l">
              <a:defRPr/>
            </a:pPr>
            <a:r>
              <a:rPr lang="en-GB" altLang="en-US" b="1" dirty="0">
                <a:solidFill>
                  <a:schemeClr val="accent1"/>
                </a:solidFill>
                <a:latin typeface="Arial" charset="0"/>
              </a:rPr>
              <a:t>Heriot-Watt University, Edinburgh, UK</a:t>
            </a:r>
            <a:endParaRPr lang="en-US" altLang="en-US" b="1" dirty="0">
              <a:solidFill>
                <a:schemeClr val="accent1"/>
              </a:solidFill>
              <a:latin typeface="Arial" charset="0"/>
            </a:endParaRP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332656"/>
            <a:ext cx="4499992" cy="7357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7158" y="6119496"/>
            <a:ext cx="2024288" cy="786705"/>
          </a:xfrm>
          <a:prstGeom prst="rect">
            <a:avLst/>
          </a:prstGeom>
        </p:spPr>
      </p:pic>
      <p:pic>
        <p:nvPicPr>
          <p:cNvPr id="6" name="Picture 5"/>
          <p:cNvPicPr>
            <a:picLocks noChangeAspect="1"/>
          </p:cNvPicPr>
          <p:nvPr/>
        </p:nvPicPr>
        <p:blipFill>
          <a:blip r:embed="rId4"/>
          <a:stretch>
            <a:fillRect/>
          </a:stretch>
        </p:blipFill>
        <p:spPr>
          <a:xfrm>
            <a:off x="971600" y="3945565"/>
            <a:ext cx="1054699" cy="816935"/>
          </a:xfrm>
          <a:prstGeom prst="rect">
            <a:avLst/>
          </a:prstGeom>
        </p:spPr>
      </p:pic>
      <p:pic>
        <p:nvPicPr>
          <p:cNvPr id="8" name="Picture 7"/>
          <p:cNvPicPr>
            <a:picLocks noChangeAspect="1"/>
          </p:cNvPicPr>
          <p:nvPr/>
        </p:nvPicPr>
        <p:blipFill>
          <a:blip r:embed="rId5"/>
          <a:stretch>
            <a:fillRect/>
          </a:stretch>
        </p:blipFill>
        <p:spPr>
          <a:xfrm>
            <a:off x="5580112" y="1523356"/>
            <a:ext cx="2546636" cy="2327234"/>
          </a:xfrm>
          <a:prstGeom prst="rect">
            <a:avLst/>
          </a:prstGeom>
        </p:spPr>
      </p:pic>
    </p:spTree>
    <p:extLst>
      <p:ext uri="{BB962C8B-B14F-4D97-AF65-F5344CB8AC3E}">
        <p14:creationId xmlns:p14="http://schemas.microsoft.com/office/powerpoint/2010/main" val="1102423089"/>
      </p:ext>
    </p:extLst>
  </p:cSld>
  <p:clrMapOvr>
    <a:masterClrMapping/>
  </p:clrMapOvr>
  <p:transition>
    <p:split orient="ver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55576" y="794391"/>
            <a:ext cx="77120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Use of sound effects</a:t>
            </a:r>
          </a:p>
          <a:p>
            <a:pPr eaLnBrk="1" hangingPunct="1"/>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Some presentations use sound effects. This can be very distracting in a scientific presentation and is rarely appropriate. </a:t>
            </a:r>
          </a:p>
        </p:txBody>
      </p:sp>
      <p:sp>
        <p:nvSpPr>
          <p:cNvPr id="10244" name="Text Box 4"/>
          <p:cNvSpPr txBox="1">
            <a:spLocks noChangeArrowheads="1"/>
          </p:cNvSpPr>
          <p:nvPr/>
        </p:nvSpPr>
        <p:spPr bwMode="auto">
          <a:xfrm>
            <a:off x="838200" y="3352800"/>
            <a:ext cx="7712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a:solidFill>
                  <a:schemeClr val="hlink"/>
                </a:solidFill>
              </a:rPr>
              <a:t>Use of sound effects</a:t>
            </a:r>
          </a:p>
        </p:txBody>
      </p:sp>
      <p:sp>
        <p:nvSpPr>
          <p:cNvPr id="10245" name="Text Box 5"/>
          <p:cNvSpPr txBox="1">
            <a:spLocks noChangeArrowheads="1"/>
          </p:cNvSpPr>
          <p:nvPr/>
        </p:nvSpPr>
        <p:spPr bwMode="auto">
          <a:xfrm>
            <a:off x="838200" y="4139619"/>
            <a:ext cx="564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Char char="•"/>
            </a:pPr>
            <a:r>
              <a:rPr lang="en-GB" altLang="en-US" dirty="0">
                <a:solidFill>
                  <a:schemeClr val="tx1"/>
                </a:solidFill>
              </a:rPr>
              <a:t>Some presentations use sound effects. </a:t>
            </a:r>
          </a:p>
        </p:txBody>
      </p:sp>
      <p:sp>
        <p:nvSpPr>
          <p:cNvPr id="10246" name="Text Box 6"/>
          <p:cNvSpPr txBox="1">
            <a:spLocks noChangeArrowheads="1"/>
          </p:cNvSpPr>
          <p:nvPr/>
        </p:nvSpPr>
        <p:spPr bwMode="auto">
          <a:xfrm>
            <a:off x="838200" y="4596819"/>
            <a:ext cx="400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Char char="•"/>
            </a:pPr>
            <a:r>
              <a:rPr lang="en-GB" altLang="en-US">
                <a:solidFill>
                  <a:schemeClr val="tx1"/>
                </a:solidFill>
              </a:rPr>
              <a:t>This can be very distracting</a:t>
            </a:r>
          </a:p>
        </p:txBody>
      </p:sp>
      <p:sp>
        <p:nvSpPr>
          <p:cNvPr id="10247" name="Text Box 7"/>
          <p:cNvSpPr txBox="1">
            <a:spLocks noChangeArrowheads="1"/>
          </p:cNvSpPr>
          <p:nvPr/>
        </p:nvSpPr>
        <p:spPr bwMode="auto">
          <a:xfrm>
            <a:off x="838200" y="5130219"/>
            <a:ext cx="683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Char char="•"/>
            </a:pPr>
            <a:r>
              <a:rPr lang="en-GB" altLang="en-US" dirty="0">
                <a:solidFill>
                  <a:schemeClr val="tx1"/>
                </a:solidFill>
              </a:rPr>
              <a:t>It is rarely appropriate in a scientific presentation</a:t>
            </a:r>
          </a:p>
        </p:txBody>
      </p:sp>
      <p:sp>
        <p:nvSpPr>
          <p:cNvPr id="7"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8" name="Picture 10" descr="aquatnet logo-rgb - August 2009.jpg"/>
          <p:cNvPicPr>
            <a:picLocks noChangeAspect="1"/>
          </p:cNvPicPr>
          <p:nvPr/>
        </p:nvPicPr>
        <p:blipFill>
          <a:blip r:embed="rId6"/>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wd">
                                    <p:tmPct val="100000"/>
                                  </p:iterate>
                                  <p:childTnLst>
                                    <p:set>
                                      <p:cBhvr>
                                        <p:cTn id="6" dur="1" fill="hold">
                                          <p:stCondLst>
                                            <p:cond delay="0"/>
                                          </p:stCondLst>
                                        </p:cTn>
                                        <p:tgtEl>
                                          <p:spTgt spid="10244">
                                            <p:txEl>
                                              <p:pRg st="0" end="0"/>
                                            </p:txEl>
                                          </p:spTgt>
                                        </p:tgtEl>
                                        <p:attrNameLst>
                                          <p:attrName>style.visibility</p:attrName>
                                        </p:attrNameLst>
                                      </p:cBhvr>
                                      <p:to>
                                        <p:strVal val="visible"/>
                                      </p:to>
                                    </p:set>
                                    <p:anim calcmode="lin" valueType="num">
                                      <p:cBhvr additive="base">
                                        <p:cTn id="7" dur="3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8" dur="300" fill="hold"/>
                                        <p:tgtEl>
                                          <p:spTgt spid="102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0-#ppt_w/2"/>
                                          </p:val>
                                        </p:tav>
                                        <p:tav tm="100000">
                                          <p:val>
                                            <p:strVal val="#ppt_x"/>
                                          </p:val>
                                        </p:tav>
                                      </p:tavLst>
                                    </p:anim>
                                    <p:anim calcmode="lin" valueType="num">
                                      <p:cBhvr additive="base">
                                        <p:cTn id="14"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10246"/>
                                        </p:tgtEl>
                                        <p:attrNameLst>
                                          <p:attrName>style.visibility</p:attrName>
                                        </p:attrNameLst>
                                      </p:cBhvr>
                                      <p:to>
                                        <p:strVal val="visible"/>
                                      </p:to>
                                    </p:set>
                                    <p:anim calcmode="lin" valueType="num">
                                      <p:cBhvr additive="base">
                                        <p:cTn id="19" dur="75" fill="hold"/>
                                        <p:tgtEl>
                                          <p:spTgt spid="10246"/>
                                        </p:tgtEl>
                                        <p:attrNameLst>
                                          <p:attrName>ppt_x</p:attrName>
                                        </p:attrNameLst>
                                      </p:cBhvr>
                                      <p:tavLst>
                                        <p:tav tm="0">
                                          <p:val>
                                            <p:strVal val="0-#ppt_w/2"/>
                                          </p:val>
                                        </p:tav>
                                        <p:tav tm="100000">
                                          <p:val>
                                            <p:strVal val="#ppt_x"/>
                                          </p:val>
                                        </p:tav>
                                      </p:tavLst>
                                    </p:anim>
                                    <p:anim calcmode="lin" valueType="num">
                                      <p:cBhvr additive="base">
                                        <p:cTn id="20" dur="75" fill="hold"/>
                                        <p:tgtEl>
                                          <p:spTgt spid="10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lap.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300" fill="hold"/>
                                        <p:tgtEl>
                                          <p:spTgt spid="10247"/>
                                        </p:tgtEl>
                                        <p:attrNameLst>
                                          <p:attrName>ppt_x</p:attrName>
                                        </p:attrNameLst>
                                      </p:cBhvr>
                                      <p:tavLst>
                                        <p:tav tm="0">
                                          <p:val>
                                            <p:strVal val="0-#ppt_w/2"/>
                                          </p:val>
                                        </p:tav>
                                        <p:tav tm="100000">
                                          <p:val>
                                            <p:strVal val="#ppt_x"/>
                                          </p:val>
                                        </p:tav>
                                      </p:tavLst>
                                    </p:anim>
                                    <p:anim calcmode="lin" valueType="num">
                                      <p:cBhvr additive="base">
                                        <p:cTn id="26" dur="300" fill="hold"/>
                                        <p:tgtEl>
                                          <p:spTgt spid="102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utoUpdateAnimBg="0"/>
      <p:bldP spid="10245" grpId="0" autoUpdateAnimBg="0"/>
      <p:bldP spid="10246" grpId="0" autoUpdateAnimBg="0"/>
      <p:bldP spid="1024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08283" y="625182"/>
            <a:ext cx="763587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smtClean="0">
                <a:solidFill>
                  <a:schemeClr val="hlink"/>
                </a:solidFill>
              </a:rPr>
              <a:t>Results</a:t>
            </a:r>
            <a:endParaRPr lang="en-GB" altLang="en-US" dirty="0"/>
          </a:p>
          <a:p>
            <a:pPr eaLnBrk="1" hangingPunct="1"/>
            <a:r>
              <a:rPr lang="en-GB" altLang="en-US" dirty="0">
                <a:solidFill>
                  <a:schemeClr val="tx1"/>
                </a:solidFill>
              </a:rPr>
              <a:t>Too many figures, tables, charts, </a:t>
            </a:r>
            <a:r>
              <a:rPr lang="en-GB" altLang="en-US" dirty="0" err="1">
                <a:solidFill>
                  <a:schemeClr val="tx1"/>
                </a:solidFill>
              </a:rPr>
              <a:t>etc</a:t>
            </a:r>
            <a:r>
              <a:rPr lang="en-GB" altLang="en-US" dirty="0">
                <a:solidFill>
                  <a:schemeClr val="tx1"/>
                </a:solidFill>
              </a:rPr>
              <a:t>, may confuse your audience. Stick to the essential points and summarise them at the end so that the message is not lost. Guide your audience.</a:t>
            </a:r>
          </a:p>
        </p:txBody>
      </p:sp>
      <p:graphicFrame>
        <p:nvGraphicFramePr>
          <p:cNvPr id="14377" name="Object 41"/>
          <p:cNvGraphicFramePr>
            <a:graphicFrameLocks noChangeAspect="1"/>
          </p:cNvGraphicFramePr>
          <p:nvPr/>
        </p:nvGraphicFramePr>
        <p:xfrm>
          <a:off x="0" y="2693988"/>
          <a:ext cx="4800600" cy="4164012"/>
        </p:xfrm>
        <a:graphic>
          <a:graphicData uri="http://schemas.openxmlformats.org/presentationml/2006/ole">
            <mc:AlternateContent xmlns:mc="http://schemas.openxmlformats.org/markup-compatibility/2006">
              <mc:Choice xmlns:v="urn:schemas-microsoft-com:vml" Requires="v">
                <p:oleObj spid="_x0000_s12324" name="Picture" r:id="rId3" imgW="4535729" imgH="3701186" progId="StaticEnhancedMetafile">
                  <p:embed/>
                </p:oleObj>
              </mc:Choice>
              <mc:Fallback>
                <p:oleObj name="Picture" r:id="rId3" imgW="4535729" imgH="3701186" progId="StaticEnhancedMetafile">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93988"/>
                        <a:ext cx="4800600" cy="416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8" name="Oval 42"/>
          <p:cNvSpPr>
            <a:spLocks noChangeArrowheads="1"/>
          </p:cNvSpPr>
          <p:nvPr/>
        </p:nvSpPr>
        <p:spPr bwMode="auto">
          <a:xfrm>
            <a:off x="2590800" y="4495800"/>
            <a:ext cx="598488" cy="1212850"/>
          </a:xfrm>
          <a:prstGeom prst="ellipse">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4379" name="Oval 43"/>
          <p:cNvSpPr>
            <a:spLocks noChangeArrowheads="1"/>
          </p:cNvSpPr>
          <p:nvPr/>
        </p:nvSpPr>
        <p:spPr bwMode="auto">
          <a:xfrm>
            <a:off x="2057400" y="3886200"/>
            <a:ext cx="708025" cy="1263650"/>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4380" name="Oval 44"/>
          <p:cNvSpPr>
            <a:spLocks noChangeArrowheads="1"/>
          </p:cNvSpPr>
          <p:nvPr/>
        </p:nvSpPr>
        <p:spPr bwMode="auto">
          <a:xfrm>
            <a:off x="1447800" y="4419600"/>
            <a:ext cx="708025" cy="1465263"/>
          </a:xfrm>
          <a:prstGeom prst="ellipse">
            <a:avLst/>
          </a:prstGeom>
          <a:noFill/>
          <a:ln w="9525">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pic>
        <p:nvPicPr>
          <p:cNvPr id="14381" name="Picture 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4113" y="2667000"/>
            <a:ext cx="4179887" cy="419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82" name="Oval 46"/>
          <p:cNvSpPr>
            <a:spLocks noChangeArrowheads="1"/>
          </p:cNvSpPr>
          <p:nvPr/>
        </p:nvSpPr>
        <p:spPr bwMode="auto">
          <a:xfrm>
            <a:off x="5715000" y="3581400"/>
            <a:ext cx="406400" cy="652463"/>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4383" name="Oval 47"/>
          <p:cNvSpPr>
            <a:spLocks noChangeArrowheads="1"/>
          </p:cNvSpPr>
          <p:nvPr/>
        </p:nvSpPr>
        <p:spPr bwMode="auto">
          <a:xfrm>
            <a:off x="6172200" y="4267200"/>
            <a:ext cx="461963" cy="719138"/>
          </a:xfrm>
          <a:prstGeom prst="ellipse">
            <a:avLst/>
          </a:prstGeom>
          <a:noFill/>
          <a:ln w="9525">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4384" name="Line 48"/>
          <p:cNvSpPr>
            <a:spLocks noChangeShapeType="1"/>
          </p:cNvSpPr>
          <p:nvPr/>
        </p:nvSpPr>
        <p:spPr bwMode="auto">
          <a:xfrm>
            <a:off x="6019800" y="3886200"/>
            <a:ext cx="265113" cy="522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85" name="Oval 49"/>
          <p:cNvSpPr>
            <a:spLocks noChangeArrowheads="1"/>
          </p:cNvSpPr>
          <p:nvPr/>
        </p:nvSpPr>
        <p:spPr bwMode="auto">
          <a:xfrm>
            <a:off x="7772400" y="4038600"/>
            <a:ext cx="396875" cy="1174750"/>
          </a:xfrm>
          <a:prstGeom prst="ellipse">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4386" name="Oval 50"/>
          <p:cNvSpPr>
            <a:spLocks noChangeArrowheads="1"/>
          </p:cNvSpPr>
          <p:nvPr/>
        </p:nvSpPr>
        <p:spPr bwMode="auto">
          <a:xfrm>
            <a:off x="8229600" y="4876800"/>
            <a:ext cx="396875" cy="1174750"/>
          </a:xfrm>
          <a:prstGeom prst="ellipse">
            <a:avLst/>
          </a:prstGeom>
          <a:noFill/>
          <a:ln w="9525">
            <a:solidFill>
              <a:srgbClr val="FF33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4387" name="Line 51"/>
          <p:cNvSpPr>
            <a:spLocks noChangeShapeType="1"/>
          </p:cNvSpPr>
          <p:nvPr/>
        </p:nvSpPr>
        <p:spPr bwMode="auto">
          <a:xfrm>
            <a:off x="8001000" y="4648200"/>
            <a:ext cx="317500" cy="7620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88" name="Text Box 52"/>
          <p:cNvSpPr txBox="1">
            <a:spLocks noChangeArrowheads="1"/>
          </p:cNvSpPr>
          <p:nvPr/>
        </p:nvSpPr>
        <p:spPr bwMode="auto">
          <a:xfrm>
            <a:off x="6156325" y="3919538"/>
            <a:ext cx="487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1200" b="1">
                <a:solidFill>
                  <a:srgbClr val="000066"/>
                </a:solidFill>
              </a:rPr>
              <a:t>23%</a:t>
            </a:r>
          </a:p>
        </p:txBody>
      </p:sp>
      <p:sp>
        <p:nvSpPr>
          <p:cNvPr id="14389" name="Text Box 53"/>
          <p:cNvSpPr txBox="1">
            <a:spLocks noChangeArrowheads="1"/>
          </p:cNvSpPr>
          <p:nvPr/>
        </p:nvSpPr>
        <p:spPr bwMode="auto">
          <a:xfrm>
            <a:off x="8153400" y="4648200"/>
            <a:ext cx="4873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1200" b="1">
                <a:solidFill>
                  <a:srgbClr val="CC0000"/>
                </a:solidFill>
              </a:rPr>
              <a:t>36%</a:t>
            </a:r>
          </a:p>
        </p:txBody>
      </p:sp>
      <p:sp>
        <p:nvSpPr>
          <p:cNvPr id="12304" name="Text Box 54"/>
          <p:cNvSpPr txBox="1">
            <a:spLocks noChangeArrowheads="1"/>
          </p:cNvSpPr>
          <p:nvPr/>
        </p:nvSpPr>
        <p:spPr bwMode="auto">
          <a:xfrm>
            <a:off x="7658100" y="6643688"/>
            <a:ext cx="14859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800">
                <a:solidFill>
                  <a:schemeClr val="tx2"/>
                </a:solidFill>
              </a:rPr>
              <a:t>Ford, Fernandes et al (2004)</a:t>
            </a:r>
          </a:p>
        </p:txBody>
      </p:sp>
      <p:sp>
        <p:nvSpPr>
          <p:cNvPr id="12305" name="Text Box 55"/>
          <p:cNvSpPr txBox="1">
            <a:spLocks noChangeArrowheads="1"/>
          </p:cNvSpPr>
          <p:nvPr/>
        </p:nvSpPr>
        <p:spPr bwMode="auto">
          <a:xfrm>
            <a:off x="3200400" y="6553200"/>
            <a:ext cx="1485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800">
                <a:solidFill>
                  <a:schemeClr val="tx2"/>
                </a:solidFill>
              </a:rPr>
              <a:t>Ford, Fernandes et al (2004)</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7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100"/>
                                  </p:stCondLst>
                                  <p:childTnLst>
                                    <p:set>
                                      <p:cBhvr>
                                        <p:cTn id="13" dur="1" fill="hold">
                                          <p:stCondLst>
                                            <p:cond delay="499"/>
                                          </p:stCondLst>
                                        </p:cTn>
                                        <p:tgtEl>
                                          <p:spTgt spid="14379"/>
                                        </p:tgtEl>
                                        <p:attrNameLst>
                                          <p:attrName>style.visibility</p:attrName>
                                        </p:attrNameLst>
                                      </p:cBhvr>
                                      <p:to>
                                        <p:strVal val="visible"/>
                                      </p:to>
                                    </p:set>
                                  </p:childTnLst>
                                </p:cTn>
                              </p:par>
                            </p:childTnLst>
                          </p:cTn>
                        </p:par>
                        <p:par>
                          <p:cTn id="14" fill="hold" nodeType="afterGroup">
                            <p:stCondLst>
                              <p:cond delay="1100"/>
                            </p:stCondLst>
                            <p:childTnLst>
                              <p:par>
                                <p:cTn id="15" presetID="1" presetClass="entr" presetSubtype="0" fill="hold" grpId="0" nodeType="afterEffect">
                                  <p:stCondLst>
                                    <p:cond delay="0"/>
                                  </p:stCondLst>
                                  <p:childTnLst>
                                    <p:set>
                                      <p:cBhvr>
                                        <p:cTn id="16" dur="1" fill="hold">
                                          <p:stCondLst>
                                            <p:cond delay="499"/>
                                          </p:stCondLst>
                                        </p:cTn>
                                        <p:tgtEl>
                                          <p:spTgt spid="143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43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382"/>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100"/>
                                  </p:stCondLst>
                                  <p:childTnLst>
                                    <p:set>
                                      <p:cBhvr>
                                        <p:cTn id="27" dur="1" fill="hold">
                                          <p:stCondLst>
                                            <p:cond delay="499"/>
                                          </p:stCondLst>
                                        </p:cTn>
                                        <p:tgtEl>
                                          <p:spTgt spid="1438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438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4385"/>
                                        </p:tgtEl>
                                        <p:attrNameLst>
                                          <p:attrName>style.visibility</p:attrName>
                                        </p:attrNameLst>
                                      </p:cBhvr>
                                      <p:to>
                                        <p:strVal val="visible"/>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14386"/>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14387"/>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14388"/>
                                        </p:tgtEl>
                                        <p:attrNameLst>
                                          <p:attrName>style.visibility</p:attrName>
                                        </p:attrNameLst>
                                      </p:cBhvr>
                                      <p:to>
                                        <p:strVal val="visible"/>
                                      </p:to>
                                    </p:se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14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8" grpId="0" animBg="1"/>
      <p:bldP spid="14379" grpId="0" animBg="1"/>
      <p:bldP spid="14380" grpId="0" animBg="1"/>
      <p:bldP spid="14382" grpId="0" animBg="1"/>
      <p:bldP spid="14383" grpId="0" animBg="1"/>
      <p:bldP spid="14384" grpId="0" animBg="1"/>
      <p:bldP spid="14385" grpId="0" animBg="1"/>
      <p:bldP spid="14386" grpId="0" animBg="1"/>
      <p:bldP spid="14387" grpId="0" animBg="1"/>
      <p:bldP spid="14388" grpId="0" autoUpdateAnimBg="0"/>
      <p:bldP spid="1438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1447800"/>
            <a:ext cx="8229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dirty="0">
                <a:solidFill>
                  <a:schemeClr val="tx1"/>
                </a:solidFill>
              </a:rPr>
              <a:t>The bullet points on the slides should relate to the </a:t>
            </a:r>
            <a:r>
              <a:rPr lang="en-GB" altLang="en-US" dirty="0">
                <a:solidFill>
                  <a:schemeClr val="hlink"/>
                </a:solidFill>
              </a:rPr>
              <a:t>major</a:t>
            </a:r>
            <a:r>
              <a:rPr lang="en-GB" altLang="en-US" dirty="0"/>
              <a:t> </a:t>
            </a:r>
            <a:r>
              <a:rPr lang="en-GB" altLang="en-US" dirty="0">
                <a:solidFill>
                  <a:schemeClr val="tx1"/>
                </a:solidFill>
              </a:rPr>
              <a:t>points in the subject matter that you are presenting. You should then be prepared to </a:t>
            </a:r>
            <a:r>
              <a:rPr lang="en-GB" altLang="en-US" dirty="0">
                <a:solidFill>
                  <a:schemeClr val="hlink"/>
                </a:solidFill>
              </a:rPr>
              <a:t>speak</a:t>
            </a:r>
            <a:r>
              <a:rPr lang="en-GB" altLang="en-US" dirty="0">
                <a:solidFill>
                  <a:schemeClr val="tx1"/>
                </a:solidFill>
              </a:rPr>
              <a:t> and </a:t>
            </a:r>
            <a:r>
              <a:rPr lang="en-GB" altLang="en-US" dirty="0">
                <a:solidFill>
                  <a:schemeClr val="hlink"/>
                </a:solidFill>
              </a:rPr>
              <a:t>expand</a:t>
            </a:r>
            <a:r>
              <a:rPr lang="en-GB" altLang="en-US" dirty="0"/>
              <a:t> </a:t>
            </a:r>
            <a:r>
              <a:rPr lang="en-GB" altLang="en-US" dirty="0">
                <a:solidFill>
                  <a:schemeClr val="tx1"/>
                </a:solidFill>
              </a:rPr>
              <a:t>upon these. </a:t>
            </a:r>
          </a:p>
          <a:p>
            <a:pPr eaLnBrk="1" hangingPunct="1"/>
            <a:endParaRPr lang="en-GB" altLang="en-US" dirty="0"/>
          </a:p>
          <a:p>
            <a:pPr eaLnBrk="1" hangingPunct="1"/>
            <a:r>
              <a:rPr lang="en-GB" altLang="en-US" dirty="0">
                <a:solidFill>
                  <a:schemeClr val="tx1"/>
                </a:solidFill>
              </a:rPr>
              <a:t>You should include a summary at the end of your talk, to draw together the main points and </a:t>
            </a:r>
            <a:r>
              <a:rPr lang="en-GB" altLang="en-US" dirty="0">
                <a:solidFill>
                  <a:schemeClr val="hlink"/>
                </a:solidFill>
              </a:rPr>
              <a:t>reinforce</a:t>
            </a:r>
            <a:r>
              <a:rPr lang="en-GB" altLang="en-US" dirty="0"/>
              <a:t> </a:t>
            </a:r>
            <a:r>
              <a:rPr lang="en-GB" altLang="en-US" dirty="0">
                <a:solidFill>
                  <a:schemeClr val="tx1"/>
                </a:solidFill>
              </a:rPr>
              <a:t>what you have presented</a:t>
            </a:r>
            <a:r>
              <a:rPr lang="en-GB" altLang="en-US" dirty="0"/>
              <a:t>. </a:t>
            </a:r>
          </a:p>
          <a:p>
            <a:pPr eaLnBrk="1" hangingPunct="1"/>
            <a:endParaRPr lang="en-GB" altLang="en-US" dirty="0"/>
          </a:p>
          <a:p>
            <a:pPr eaLnBrk="1" hangingPunct="1"/>
            <a:r>
              <a:rPr lang="en-GB" altLang="en-US" dirty="0">
                <a:solidFill>
                  <a:schemeClr val="tx1"/>
                </a:solidFill>
              </a:rPr>
              <a:t>It is always good practice to provide information on possible </a:t>
            </a:r>
            <a:r>
              <a:rPr lang="en-GB" altLang="en-US" dirty="0">
                <a:solidFill>
                  <a:schemeClr val="hlink"/>
                </a:solidFill>
              </a:rPr>
              <a:t>future developments</a:t>
            </a:r>
            <a:r>
              <a:rPr lang="en-GB" altLang="en-US" dirty="0"/>
              <a:t>.</a:t>
            </a:r>
          </a:p>
          <a:p>
            <a:pPr eaLnBrk="1" hangingPunct="1"/>
            <a:endParaRPr lang="en-GB" altLang="en-US" dirty="0"/>
          </a:p>
          <a:p>
            <a:pPr eaLnBrk="1" hangingPunct="1"/>
            <a:r>
              <a:rPr lang="en-GB" altLang="en-US" dirty="0">
                <a:solidFill>
                  <a:schemeClr val="tx1"/>
                </a:solidFill>
              </a:rPr>
              <a:t>Leave time at the end for any </a:t>
            </a:r>
            <a:r>
              <a:rPr lang="en-GB" altLang="en-US" dirty="0">
                <a:solidFill>
                  <a:schemeClr val="hlink"/>
                </a:solidFill>
              </a:rPr>
              <a:t>questions</a:t>
            </a:r>
            <a:r>
              <a:rPr lang="en-GB" altLang="en-US" dirty="0"/>
              <a:t>.</a:t>
            </a:r>
          </a:p>
        </p:txBody>
      </p:sp>
      <p:sp>
        <p:nvSpPr>
          <p:cNvPr id="13315" name="Rectangle 4"/>
          <p:cNvSpPr>
            <a:spLocks noChangeArrowheads="1"/>
          </p:cNvSpPr>
          <p:nvPr/>
        </p:nvSpPr>
        <p:spPr bwMode="auto">
          <a:xfrm>
            <a:off x="1259632" y="620688"/>
            <a:ext cx="60039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b="1" dirty="0">
                <a:solidFill>
                  <a:schemeClr val="hlink"/>
                </a:solidFill>
              </a:rPr>
              <a:t>Failure to summarise properly</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692696"/>
            <a:ext cx="87630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Pace and presentation style</a:t>
            </a:r>
          </a:p>
          <a:p>
            <a:pPr eaLnBrk="1" hangingPunct="1"/>
            <a:endParaRPr lang="en-GB" altLang="en-US" sz="2800" b="1" dirty="0">
              <a:solidFill>
                <a:schemeClr val="hlink"/>
              </a:solidFill>
            </a:endParaRPr>
          </a:p>
          <a:p>
            <a:pPr eaLnBrk="1" hangingPunct="1">
              <a:buClr>
                <a:schemeClr val="hlink"/>
              </a:buClr>
              <a:buFont typeface="Wingdings" panose="05000000000000000000" pitchFamily="2" charset="2"/>
              <a:buChar char="Ø"/>
            </a:pPr>
            <a:r>
              <a:rPr lang="en-GB" altLang="en-US" dirty="0">
                <a:solidFill>
                  <a:schemeClr val="tx1"/>
                </a:solidFill>
              </a:rPr>
              <a:t>Do not speak too fast (or too slowly). </a:t>
            </a:r>
          </a:p>
          <a:p>
            <a:pPr eaLnBrk="1" hangingPunct="1">
              <a:buClr>
                <a:schemeClr val="hlink"/>
              </a:buClr>
              <a:buFont typeface="Wingdings" panose="05000000000000000000" pitchFamily="2" charset="2"/>
              <a:buChar char="Ø"/>
            </a:pPr>
            <a:r>
              <a:rPr lang="en-GB" altLang="en-US" dirty="0">
                <a:solidFill>
                  <a:schemeClr val="tx1"/>
                </a:solidFill>
              </a:rPr>
              <a:t>Use your notes and practice your talk beforehand. </a:t>
            </a:r>
          </a:p>
          <a:p>
            <a:pPr eaLnBrk="1" hangingPunct="1">
              <a:buClr>
                <a:schemeClr val="hlink"/>
              </a:buClr>
              <a:buFont typeface="Wingdings" panose="05000000000000000000" pitchFamily="2" charset="2"/>
              <a:buChar char="Ø"/>
            </a:pPr>
            <a:r>
              <a:rPr lang="en-GB" altLang="en-US" dirty="0">
                <a:solidFill>
                  <a:schemeClr val="tx1"/>
                </a:solidFill>
              </a:rPr>
              <a:t>Know the set up of the room and the time you have been allocated. If you have 20 minutes, do not prepare more than 15 slides. </a:t>
            </a:r>
          </a:p>
          <a:p>
            <a:pPr eaLnBrk="1" hangingPunct="1">
              <a:buClr>
                <a:schemeClr val="hlink"/>
              </a:buClr>
              <a:buFont typeface="Wingdings" panose="05000000000000000000" pitchFamily="2" charset="2"/>
              <a:buChar char="Ø"/>
            </a:pPr>
            <a:r>
              <a:rPr lang="en-GB" altLang="en-US" dirty="0">
                <a:solidFill>
                  <a:schemeClr val="tx1"/>
                </a:solidFill>
              </a:rPr>
              <a:t>Do not read your notes, speak up, do not stand in front of the screen and do not turn your back to the audience. Spell check your slides.</a:t>
            </a:r>
          </a:p>
          <a:p>
            <a:pPr eaLnBrk="1" hangingPunct="1">
              <a:buClr>
                <a:schemeClr val="hlink"/>
              </a:buClr>
              <a:buFont typeface="Wingdings" panose="05000000000000000000" pitchFamily="2" charset="2"/>
              <a:buChar char="Ø"/>
            </a:pPr>
            <a:r>
              <a:rPr lang="en-GB" altLang="en-US" dirty="0">
                <a:solidFill>
                  <a:schemeClr val="tx1"/>
                </a:solidFill>
              </a:rPr>
              <a:t>Know your audience </a:t>
            </a:r>
            <a:r>
              <a:rPr lang="en-GB" altLang="en-US" dirty="0">
                <a:solidFill>
                  <a:schemeClr val="tx1"/>
                </a:solidFill>
                <a:latin typeface="Times New Roman" panose="02020603050405020304" pitchFamily="18" charset="0"/>
              </a:rPr>
              <a:t>–</a:t>
            </a:r>
            <a:r>
              <a:rPr lang="en-GB" altLang="en-US" dirty="0">
                <a:solidFill>
                  <a:schemeClr val="tx1"/>
                </a:solidFill>
              </a:rPr>
              <a:t> generally jokes do NOT go down well.</a:t>
            </a:r>
          </a:p>
          <a:p>
            <a:pPr eaLnBrk="1" hangingPunct="1">
              <a:buClr>
                <a:schemeClr val="hlink"/>
              </a:buClr>
              <a:buFont typeface="Wingdings" panose="05000000000000000000" pitchFamily="2" charset="2"/>
              <a:buNone/>
            </a:pPr>
            <a:endParaRPr lang="en-GB" altLang="en-US" dirty="0">
              <a:solidFill>
                <a:schemeClr val="tx1"/>
              </a:solidFill>
            </a:endParaRPr>
          </a:p>
          <a:p>
            <a:pPr eaLnBrk="1" hangingPunct="1">
              <a:buClr>
                <a:schemeClr val="hlink"/>
              </a:buClr>
              <a:buFont typeface="Wingdings" panose="05000000000000000000" pitchFamily="2" charset="2"/>
              <a:buChar char="Ø"/>
            </a:pPr>
            <a:r>
              <a:rPr lang="en-GB" altLang="en-US" dirty="0">
                <a:solidFill>
                  <a:schemeClr val="tx1"/>
                </a:solidFill>
              </a:rPr>
              <a:t>RELAX </a:t>
            </a:r>
            <a:r>
              <a:rPr lang="en-GB" altLang="en-US" dirty="0">
                <a:solidFill>
                  <a:schemeClr val="tx1"/>
                </a:solidFill>
                <a:latin typeface="Times New Roman" panose="02020603050405020304" pitchFamily="18" charset="0"/>
              </a:rPr>
              <a:t>–</a:t>
            </a:r>
            <a:r>
              <a:rPr lang="en-GB" altLang="en-US" dirty="0">
                <a:solidFill>
                  <a:schemeClr val="tx1"/>
                </a:solidFill>
              </a:rPr>
              <a:t> You will get a nice BUZZ from it all!</a:t>
            </a:r>
          </a:p>
        </p:txBody>
      </p:sp>
      <p:sp>
        <p:nvSpPr>
          <p:cNvPr id="3"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4"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23728" y="764704"/>
            <a:ext cx="465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600" b="1">
                <a:solidFill>
                  <a:schemeClr val="hlink"/>
                </a:solidFill>
              </a:rPr>
              <a:t>Written Presentation</a:t>
            </a:r>
          </a:p>
        </p:txBody>
      </p:sp>
      <p:sp>
        <p:nvSpPr>
          <p:cNvPr id="15363" name="Text Box 3"/>
          <p:cNvSpPr txBox="1">
            <a:spLocks noChangeArrowheads="1"/>
          </p:cNvSpPr>
          <p:nvPr/>
        </p:nvSpPr>
        <p:spPr bwMode="auto">
          <a:xfrm>
            <a:off x="467544" y="1556792"/>
            <a:ext cx="83167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949325" indent="-860425" eaLnBrk="0" hangingPunct="0">
              <a:defRPr sz="2400">
                <a:solidFill>
                  <a:srgbClr val="FFFF00"/>
                </a:solidFill>
                <a:latin typeface="Arial" panose="020B0604020202020204" pitchFamily="34" charset="0"/>
                <a:cs typeface="Times New Roman" panose="02020603050405020304" pitchFamily="18" charset="0"/>
              </a:defRPr>
            </a:lvl1pPr>
            <a:lvl2pPr marL="1597025" indent="-457200" eaLnBrk="0" hangingPunct="0">
              <a:defRPr sz="2400">
                <a:solidFill>
                  <a:srgbClr val="FFFF00"/>
                </a:solidFill>
                <a:latin typeface="Arial" panose="020B0604020202020204" pitchFamily="34" charset="0"/>
                <a:cs typeface="Times New Roman" panose="02020603050405020304" pitchFamily="18" charset="0"/>
              </a:defRPr>
            </a:lvl2pPr>
            <a:lvl3pPr marL="2244725" indent="-457200" eaLnBrk="0" hangingPunct="0">
              <a:defRPr sz="2400">
                <a:solidFill>
                  <a:srgbClr val="FFFF00"/>
                </a:solidFill>
                <a:latin typeface="Arial" panose="020B0604020202020204" pitchFamily="34" charset="0"/>
                <a:cs typeface="Times New Roman" panose="02020603050405020304" pitchFamily="18" charset="0"/>
              </a:defRPr>
            </a:lvl3pPr>
            <a:lvl4pPr marL="2892425" indent="-457200" eaLnBrk="0" hangingPunct="0">
              <a:defRPr sz="2400">
                <a:solidFill>
                  <a:srgbClr val="FFFF00"/>
                </a:solidFill>
                <a:latin typeface="Arial" panose="020B0604020202020204" pitchFamily="34" charset="0"/>
                <a:cs typeface="Times New Roman" panose="02020603050405020304" pitchFamily="18" charset="0"/>
              </a:defRPr>
            </a:lvl4pPr>
            <a:lvl5pPr marL="3540125" indent="-457200" eaLnBrk="0" hangingPunct="0">
              <a:defRPr sz="2400">
                <a:solidFill>
                  <a:srgbClr val="FFFF00"/>
                </a:solidFill>
                <a:latin typeface="Arial" panose="020B0604020202020204" pitchFamily="34" charset="0"/>
                <a:cs typeface="Times New Roman" panose="02020603050405020304" pitchFamily="18" charset="0"/>
              </a:defRPr>
            </a:lvl5pPr>
            <a:lvl6pPr marL="3997325"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4454525"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4911725"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5368925"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dirty="0">
                <a:solidFill>
                  <a:schemeClr val="tx1"/>
                </a:solidFill>
              </a:rPr>
              <a:t>Know your audience:</a:t>
            </a:r>
          </a:p>
          <a:p>
            <a:pPr eaLnBrk="1" hangingPunct="1"/>
            <a:endParaRPr lang="en-GB" altLang="en-US" sz="2800" dirty="0">
              <a:solidFill>
                <a:schemeClr val="tx1"/>
              </a:solidFill>
            </a:endParaRPr>
          </a:p>
          <a:p>
            <a:pPr eaLnBrk="1" hangingPunct="1"/>
            <a:endParaRPr lang="en-GB" altLang="en-US" dirty="0">
              <a:solidFill>
                <a:schemeClr val="tx1"/>
              </a:solidFill>
            </a:endParaRPr>
          </a:p>
          <a:p>
            <a:pPr eaLnBrk="1" hangingPunct="1"/>
            <a:r>
              <a:rPr lang="en-GB" altLang="en-US" dirty="0">
                <a:solidFill>
                  <a:schemeClr val="tx1"/>
                </a:solidFill>
              </a:rPr>
              <a:t>	Style </a:t>
            </a:r>
            <a:r>
              <a:rPr lang="en-GB" altLang="en-US" dirty="0">
                <a:solidFill>
                  <a:schemeClr val="tx1"/>
                </a:solidFill>
                <a:latin typeface="Times New Roman" panose="02020603050405020304" pitchFamily="18" charset="0"/>
              </a:rPr>
              <a:t>–</a:t>
            </a:r>
            <a:r>
              <a:rPr lang="en-GB" altLang="en-US" dirty="0">
                <a:solidFill>
                  <a:schemeClr val="tx1"/>
                </a:solidFill>
              </a:rPr>
              <a:t> general public, expert scientific, managerial ?</a:t>
            </a:r>
          </a:p>
          <a:p>
            <a:pPr eaLnBrk="1" hangingPunct="1"/>
            <a:endParaRPr lang="en-GB" altLang="en-US" dirty="0">
              <a:solidFill>
                <a:schemeClr val="tx1"/>
              </a:solidFill>
            </a:endParaRPr>
          </a:p>
          <a:p>
            <a:pPr eaLnBrk="1" hangingPunct="1"/>
            <a:endParaRPr lang="en-GB" altLang="en-US" dirty="0">
              <a:solidFill>
                <a:schemeClr val="tx1"/>
              </a:solidFill>
            </a:endParaRPr>
          </a:p>
          <a:p>
            <a:pPr eaLnBrk="1" hangingPunct="1">
              <a:buFontTx/>
              <a:buAutoNum type="arabicPeriod"/>
            </a:pPr>
            <a:r>
              <a:rPr lang="en-GB" altLang="en-US" dirty="0">
                <a:solidFill>
                  <a:schemeClr val="tx1"/>
                </a:solidFill>
              </a:rPr>
              <a:t>Scientific paper </a:t>
            </a:r>
          </a:p>
          <a:p>
            <a:pPr eaLnBrk="1" hangingPunct="1">
              <a:buFontTx/>
              <a:buAutoNum type="arabicPeriod"/>
            </a:pPr>
            <a:r>
              <a:rPr lang="en-GB" altLang="en-US" dirty="0">
                <a:solidFill>
                  <a:schemeClr val="tx1"/>
                </a:solidFill>
              </a:rPr>
              <a:t>Thesis</a:t>
            </a:r>
          </a:p>
          <a:p>
            <a:pPr eaLnBrk="1" hangingPunct="1">
              <a:buFontTx/>
              <a:buAutoNum type="arabicPeriod"/>
            </a:pPr>
            <a:r>
              <a:rPr lang="en-GB" altLang="en-US" dirty="0">
                <a:solidFill>
                  <a:schemeClr val="tx1"/>
                </a:solidFill>
              </a:rPr>
              <a:t>Report	</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843808" y="741362"/>
            <a:ext cx="3228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b="1" dirty="0">
                <a:solidFill>
                  <a:schemeClr val="hlink"/>
                </a:solidFill>
              </a:rPr>
              <a:t>Scientific Paper</a:t>
            </a:r>
          </a:p>
        </p:txBody>
      </p:sp>
      <p:sp>
        <p:nvSpPr>
          <p:cNvPr id="16387" name="Text Box 3"/>
          <p:cNvSpPr txBox="1">
            <a:spLocks noChangeArrowheads="1"/>
          </p:cNvSpPr>
          <p:nvPr/>
        </p:nvSpPr>
        <p:spPr bwMode="auto">
          <a:xfrm>
            <a:off x="381000" y="1484784"/>
            <a:ext cx="44402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dirty="0">
                <a:solidFill>
                  <a:schemeClr val="tx1"/>
                </a:solidFill>
              </a:rPr>
              <a:t>Consult scientific literature</a:t>
            </a:r>
            <a:r>
              <a:rPr lang="en-GB" altLang="en-US" sz="2800" dirty="0"/>
              <a:t>:</a:t>
            </a:r>
          </a:p>
        </p:txBody>
      </p:sp>
      <p:sp>
        <p:nvSpPr>
          <p:cNvPr id="16388" name="Text Box 4"/>
          <p:cNvSpPr txBox="1">
            <a:spLocks noChangeArrowheads="1"/>
          </p:cNvSpPr>
          <p:nvPr/>
        </p:nvSpPr>
        <p:spPr bwMode="auto">
          <a:xfrm>
            <a:off x="381000" y="2060848"/>
            <a:ext cx="8305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Char char="•"/>
            </a:pPr>
            <a:r>
              <a:rPr lang="en-GB" altLang="en-US" dirty="0">
                <a:solidFill>
                  <a:schemeClr val="tx1"/>
                </a:solidFill>
              </a:rPr>
              <a:t>Appropriate field</a:t>
            </a:r>
          </a:p>
          <a:p>
            <a:pPr eaLnBrk="1" hangingPunct="1">
              <a:buFontTx/>
              <a:buChar char="•"/>
            </a:pPr>
            <a:r>
              <a:rPr lang="en-GB" altLang="en-US" dirty="0">
                <a:solidFill>
                  <a:schemeClr val="tx1"/>
                </a:solidFill>
              </a:rPr>
              <a:t>Appropriate audience</a:t>
            </a:r>
          </a:p>
          <a:p>
            <a:pPr eaLnBrk="1" hangingPunct="1">
              <a:buFontTx/>
              <a:buChar char="•"/>
            </a:pPr>
            <a:r>
              <a:rPr lang="en-GB" altLang="en-US" dirty="0">
                <a:solidFill>
                  <a:schemeClr val="tx1"/>
                </a:solidFill>
              </a:rPr>
              <a:t>Short/long communications</a:t>
            </a: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Impact factors (Nature and Science: 30, Coral reefs: 1.25, MEPS: 1.9, JEMBE: 1.3) </a:t>
            </a: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Be realistic</a:t>
            </a:r>
          </a:p>
          <a:p>
            <a:pPr eaLnBrk="1" hangingPunct="1">
              <a:buFontTx/>
              <a:buChar char="•"/>
            </a:pPr>
            <a:r>
              <a:rPr lang="en-GB" altLang="en-US" dirty="0">
                <a:solidFill>
                  <a:schemeClr val="tx1"/>
                </a:solidFill>
              </a:rPr>
              <a:t>Once decided on journal, follow ALL guidelines, get feedback from supervisor, friends and colleagues, contact editor, if needed</a:t>
            </a:r>
          </a:p>
        </p:txBody>
      </p:sp>
      <p:sp>
        <p:nvSpPr>
          <p:cNvPr id="5"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6"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47664" y="620688"/>
            <a:ext cx="5526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Thesis (honours, Masters, PhD)</a:t>
            </a:r>
          </a:p>
        </p:txBody>
      </p:sp>
      <p:sp>
        <p:nvSpPr>
          <p:cNvPr id="17411" name="Text Box 3"/>
          <p:cNvSpPr txBox="1">
            <a:spLocks noChangeArrowheads="1"/>
          </p:cNvSpPr>
          <p:nvPr/>
        </p:nvSpPr>
        <p:spPr bwMode="auto">
          <a:xfrm>
            <a:off x="611560" y="1139801"/>
            <a:ext cx="804547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dirty="0">
                <a:solidFill>
                  <a:schemeClr val="tx1"/>
                </a:solidFill>
              </a:rPr>
              <a:t>Follow guidelines (supervisor, project coordinator, admin):</a:t>
            </a:r>
          </a:p>
          <a:p>
            <a:pPr eaLnBrk="1" hangingPunct="1"/>
            <a:r>
              <a:rPr lang="en-GB" altLang="en-US" dirty="0">
                <a:solidFill>
                  <a:schemeClr val="tx1"/>
                </a:solidFill>
              </a:rPr>
              <a:t>	Length, style, margins, font size, </a:t>
            </a:r>
            <a:r>
              <a:rPr lang="en-GB" altLang="en-US" dirty="0" err="1">
                <a:solidFill>
                  <a:schemeClr val="tx1"/>
                </a:solidFill>
              </a:rPr>
              <a:t>etc</a:t>
            </a:r>
            <a:endParaRPr lang="en-GB" altLang="en-US" dirty="0">
              <a:solidFill>
                <a:schemeClr val="tx1"/>
              </a:solidFill>
            </a:endParaRPr>
          </a:p>
          <a:p>
            <a:pPr eaLnBrk="1" hangingPunct="1"/>
            <a:endParaRPr lang="en-GB" altLang="en-US" dirty="0"/>
          </a:p>
          <a:p>
            <a:pPr eaLnBrk="1" hangingPunct="1"/>
            <a:r>
              <a:rPr lang="en-GB" altLang="en-US" dirty="0">
                <a:solidFill>
                  <a:schemeClr val="tx1"/>
                </a:solidFill>
              </a:rPr>
              <a:t>Structure:</a:t>
            </a:r>
          </a:p>
          <a:p>
            <a:pPr eaLnBrk="1" hangingPunct="1"/>
            <a:endParaRPr lang="en-GB" altLang="en-US" dirty="0"/>
          </a:p>
          <a:p>
            <a:pPr eaLnBrk="1" hangingPunct="1"/>
            <a:endParaRPr lang="en-GB" altLang="en-US" dirty="0"/>
          </a:p>
        </p:txBody>
      </p:sp>
      <p:sp>
        <p:nvSpPr>
          <p:cNvPr id="17412" name="Text Box 4"/>
          <p:cNvSpPr txBox="1">
            <a:spLocks noChangeArrowheads="1"/>
          </p:cNvSpPr>
          <p:nvPr/>
        </p:nvSpPr>
        <p:spPr bwMode="auto">
          <a:xfrm>
            <a:off x="1547664" y="2621498"/>
            <a:ext cx="73728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576263" indent="-576263" eaLnBrk="0" hangingPunct="0">
              <a:defRPr sz="2400">
                <a:solidFill>
                  <a:srgbClr val="FFFF00"/>
                </a:solidFill>
                <a:latin typeface="Arial" panose="020B0604020202020204" pitchFamily="34" charset="0"/>
                <a:cs typeface="Times New Roman" panose="02020603050405020304" pitchFamily="18" charset="0"/>
              </a:defRPr>
            </a:lvl1pPr>
            <a:lvl2pPr marL="1506538" indent="-457200" eaLnBrk="0" hangingPunct="0">
              <a:defRPr sz="2400">
                <a:solidFill>
                  <a:srgbClr val="FFFF00"/>
                </a:solidFill>
                <a:latin typeface="Arial" panose="020B0604020202020204" pitchFamily="34" charset="0"/>
                <a:cs typeface="Times New Roman" panose="02020603050405020304" pitchFamily="18" charset="0"/>
              </a:defRPr>
            </a:lvl2pPr>
            <a:lvl3pPr marL="2154238" indent="-457200" eaLnBrk="0" hangingPunct="0">
              <a:defRPr sz="2400">
                <a:solidFill>
                  <a:srgbClr val="FFFF00"/>
                </a:solidFill>
                <a:latin typeface="Arial" panose="020B0604020202020204" pitchFamily="34" charset="0"/>
                <a:cs typeface="Times New Roman" panose="02020603050405020304" pitchFamily="18" charset="0"/>
              </a:defRPr>
            </a:lvl3pPr>
            <a:lvl4pPr marL="2801938" indent="-457200" eaLnBrk="0" hangingPunct="0">
              <a:defRPr sz="2400">
                <a:solidFill>
                  <a:srgbClr val="FFFF00"/>
                </a:solidFill>
                <a:latin typeface="Arial" panose="020B0604020202020204" pitchFamily="34" charset="0"/>
                <a:cs typeface="Times New Roman" panose="02020603050405020304" pitchFamily="18" charset="0"/>
              </a:defRPr>
            </a:lvl4pPr>
            <a:lvl5pPr marL="3449638" indent="-457200" eaLnBrk="0" hangingPunct="0">
              <a:defRPr sz="2400">
                <a:solidFill>
                  <a:srgbClr val="FFFF00"/>
                </a:solidFill>
                <a:latin typeface="Arial" panose="020B0604020202020204" pitchFamily="34" charset="0"/>
                <a:cs typeface="Times New Roman" panose="02020603050405020304" pitchFamily="18" charset="0"/>
              </a:defRPr>
            </a:lvl5pPr>
            <a:lvl6pPr marL="3906838"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4364038"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4821238"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5278438"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AutoNum type="arabicPeriod"/>
            </a:pPr>
            <a:r>
              <a:rPr lang="en-GB" altLang="en-US" dirty="0">
                <a:solidFill>
                  <a:schemeClr val="tx1"/>
                </a:solidFill>
              </a:rPr>
              <a:t>Title and author</a:t>
            </a:r>
          </a:p>
          <a:p>
            <a:pPr eaLnBrk="1" hangingPunct="1">
              <a:buFontTx/>
              <a:buAutoNum type="arabicPeriod"/>
            </a:pPr>
            <a:r>
              <a:rPr lang="en-GB" altLang="en-US" dirty="0">
                <a:solidFill>
                  <a:schemeClr val="tx1"/>
                </a:solidFill>
              </a:rPr>
              <a:t>Table of contents</a:t>
            </a:r>
          </a:p>
          <a:p>
            <a:pPr eaLnBrk="1" hangingPunct="1">
              <a:buFontTx/>
              <a:buAutoNum type="arabicPeriod"/>
            </a:pPr>
            <a:r>
              <a:rPr lang="en-GB" altLang="en-US" dirty="0">
                <a:solidFill>
                  <a:schemeClr val="tx1"/>
                </a:solidFill>
              </a:rPr>
              <a:t>Acknowledgements</a:t>
            </a:r>
          </a:p>
          <a:p>
            <a:pPr eaLnBrk="1" hangingPunct="1">
              <a:buFontTx/>
              <a:buAutoNum type="arabicPeriod"/>
            </a:pPr>
            <a:r>
              <a:rPr lang="en-GB" altLang="en-US" dirty="0">
                <a:solidFill>
                  <a:schemeClr val="tx1"/>
                </a:solidFill>
              </a:rPr>
              <a:t>Abstract</a:t>
            </a:r>
          </a:p>
          <a:p>
            <a:pPr eaLnBrk="1" hangingPunct="1">
              <a:buFontTx/>
              <a:buAutoNum type="arabicPeriod"/>
            </a:pPr>
            <a:r>
              <a:rPr lang="en-GB" altLang="en-US" dirty="0">
                <a:solidFill>
                  <a:schemeClr val="tx1"/>
                </a:solidFill>
              </a:rPr>
              <a:t>Introduction (Aims, Objectives, Null Hypotheses)</a:t>
            </a:r>
          </a:p>
          <a:p>
            <a:pPr eaLnBrk="1" hangingPunct="1">
              <a:buFontTx/>
              <a:buAutoNum type="arabicPeriod"/>
            </a:pPr>
            <a:r>
              <a:rPr lang="en-GB" altLang="en-US" dirty="0">
                <a:solidFill>
                  <a:schemeClr val="tx1"/>
                </a:solidFill>
              </a:rPr>
              <a:t>Material and Methods</a:t>
            </a:r>
          </a:p>
          <a:p>
            <a:pPr eaLnBrk="1" hangingPunct="1">
              <a:buFontTx/>
              <a:buAutoNum type="arabicPeriod"/>
            </a:pPr>
            <a:r>
              <a:rPr lang="en-GB" altLang="en-US" dirty="0">
                <a:solidFill>
                  <a:schemeClr val="tx1"/>
                </a:solidFill>
              </a:rPr>
              <a:t>Results</a:t>
            </a:r>
          </a:p>
          <a:p>
            <a:pPr eaLnBrk="1" hangingPunct="1">
              <a:buFontTx/>
              <a:buAutoNum type="arabicPeriod"/>
            </a:pPr>
            <a:r>
              <a:rPr lang="en-GB" altLang="en-US" dirty="0">
                <a:solidFill>
                  <a:schemeClr val="tx1"/>
                </a:solidFill>
              </a:rPr>
              <a:t>Discussion</a:t>
            </a:r>
          </a:p>
          <a:p>
            <a:pPr eaLnBrk="1" hangingPunct="1">
              <a:buFontTx/>
              <a:buAutoNum type="arabicPeriod"/>
            </a:pPr>
            <a:r>
              <a:rPr lang="en-GB" altLang="en-US" dirty="0">
                <a:solidFill>
                  <a:schemeClr val="tx1"/>
                </a:solidFill>
              </a:rPr>
              <a:t>References</a:t>
            </a:r>
          </a:p>
          <a:p>
            <a:pPr eaLnBrk="1" hangingPunct="1">
              <a:buFontTx/>
              <a:buAutoNum type="arabicPeriod"/>
            </a:pPr>
            <a:r>
              <a:rPr lang="en-GB" altLang="en-US" dirty="0">
                <a:solidFill>
                  <a:schemeClr val="tx1"/>
                </a:solidFill>
              </a:rPr>
              <a:t>Appendices</a:t>
            </a:r>
          </a:p>
        </p:txBody>
      </p:sp>
      <p:sp>
        <p:nvSpPr>
          <p:cNvPr id="5"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6"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39552" y="1052736"/>
            <a:ext cx="816927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000" b="1" dirty="0">
                <a:solidFill>
                  <a:schemeClr val="hlink"/>
                </a:solidFill>
              </a:rPr>
              <a:t>Abstract</a:t>
            </a:r>
            <a:r>
              <a:rPr lang="en-GB" altLang="en-US" sz="2000" dirty="0"/>
              <a:t> </a:t>
            </a:r>
            <a:r>
              <a:rPr lang="en-GB" altLang="en-US" sz="2000" dirty="0">
                <a:solidFill>
                  <a:schemeClr val="tx1"/>
                </a:solidFill>
                <a:latin typeface="Times New Roman" panose="02020603050405020304" pitchFamily="18" charset="0"/>
              </a:rPr>
              <a:t>–</a:t>
            </a:r>
            <a:r>
              <a:rPr lang="en-GB" altLang="en-US" sz="2000" dirty="0">
                <a:solidFill>
                  <a:schemeClr val="tx1"/>
                </a:solidFill>
              </a:rPr>
              <a:t> to tell the reader what the report contains; it should be short and to the point a single paragraph.</a:t>
            </a:r>
          </a:p>
          <a:p>
            <a:pPr eaLnBrk="1" hangingPunct="1"/>
            <a:endParaRPr lang="en-GB" altLang="en-US" sz="2000" dirty="0"/>
          </a:p>
          <a:p>
            <a:pPr eaLnBrk="1" hangingPunct="1"/>
            <a:r>
              <a:rPr lang="en-GB" altLang="en-US" sz="2000" b="1" dirty="0">
                <a:solidFill>
                  <a:schemeClr val="hlink"/>
                </a:solidFill>
              </a:rPr>
              <a:t>Introduction</a:t>
            </a:r>
            <a:r>
              <a:rPr lang="en-GB" altLang="en-US" sz="2000" dirty="0"/>
              <a:t> -</a:t>
            </a:r>
            <a:r>
              <a:rPr lang="en-GB" altLang="en-US" sz="2000" dirty="0">
                <a:solidFill>
                  <a:schemeClr val="tx1"/>
                </a:solidFill>
              </a:rPr>
              <a:t> this should describe the background and the aims of the investigation, including Aims and Null Hypotheses. References should be used throughout to back up information provided.</a:t>
            </a:r>
          </a:p>
          <a:p>
            <a:pPr eaLnBrk="1" hangingPunct="1"/>
            <a:endParaRPr lang="en-GB" altLang="en-US" sz="2000" dirty="0"/>
          </a:p>
          <a:p>
            <a:pPr eaLnBrk="1" hangingPunct="1"/>
            <a:r>
              <a:rPr lang="en-GB" altLang="en-US" sz="2000" b="1" dirty="0">
                <a:solidFill>
                  <a:schemeClr val="hlink"/>
                </a:solidFill>
              </a:rPr>
              <a:t>Methods</a:t>
            </a:r>
            <a:r>
              <a:rPr lang="en-GB" altLang="en-US" sz="2000" dirty="0"/>
              <a:t> </a:t>
            </a:r>
            <a:r>
              <a:rPr lang="en-GB" altLang="en-US" sz="2000" dirty="0">
                <a:solidFill>
                  <a:schemeClr val="tx1"/>
                </a:solidFill>
              </a:rPr>
              <a:t>- this should give a detailed account of any theory and methods used. As a minimum, descriptions should contain enough information to allow an expert to repeat your measurements. It is important to give values or details for any variable part of the method (</a:t>
            </a:r>
            <a:r>
              <a:rPr lang="en-GB" altLang="en-US" sz="2000" i="1" dirty="0">
                <a:solidFill>
                  <a:schemeClr val="tx1"/>
                </a:solidFill>
              </a:rPr>
              <a:t>e.g.</a:t>
            </a:r>
            <a:r>
              <a:rPr lang="en-GB" altLang="en-US" sz="2000" dirty="0">
                <a:solidFill>
                  <a:schemeClr val="tx1"/>
                </a:solidFill>
              </a:rPr>
              <a:t> sample size or volume, spectrophotometer path-length, calibration constants). If indices are calculated the formulae should be given together with relevant references. References for all methods used should be included. </a:t>
            </a:r>
          </a:p>
        </p:txBody>
      </p:sp>
      <p:sp>
        <p:nvSpPr>
          <p:cNvPr id="3"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4"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anim calcmode="lin" valueType="num">
                                      <p:cBhvr additive="base">
                                        <p:cTn id="13" dur="500" fill="hold"/>
                                        <p:tgtEl>
                                          <p:spTgt spid="1945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anim calcmode="lin" valueType="num">
                                      <p:cBhvr additive="base">
                                        <p:cTn id="19" dur="500" fill="hold"/>
                                        <p:tgtEl>
                                          <p:spTgt spid="19458">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7544" y="620688"/>
            <a:ext cx="832167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Results</a:t>
            </a:r>
            <a:r>
              <a:rPr lang="en-GB" altLang="en-US" dirty="0"/>
              <a:t> </a:t>
            </a:r>
          </a:p>
          <a:p>
            <a:pPr eaLnBrk="1" hangingPunct="1"/>
            <a:endParaRPr lang="en-GB" altLang="en-US" dirty="0">
              <a:solidFill>
                <a:schemeClr val="tx1"/>
              </a:solidFill>
            </a:endParaRPr>
          </a:p>
          <a:p>
            <a:pPr eaLnBrk="1" hangingPunct="1"/>
            <a:r>
              <a:rPr lang="en-GB" altLang="en-US" dirty="0">
                <a:solidFill>
                  <a:schemeClr val="tx1"/>
                </a:solidFill>
              </a:rPr>
              <a:t>This section provides the main results. Subsidiary findings could be included in an Appendix, if required. </a:t>
            </a:r>
          </a:p>
          <a:p>
            <a:pPr eaLnBrk="1" hangingPunct="1"/>
            <a:endParaRPr lang="en-GB" altLang="en-US" dirty="0">
              <a:solidFill>
                <a:schemeClr val="tx1"/>
              </a:solidFill>
            </a:endParaRPr>
          </a:p>
          <a:p>
            <a:pPr eaLnBrk="1" hangingPunct="1"/>
            <a:r>
              <a:rPr lang="en-GB" altLang="en-US" dirty="0">
                <a:solidFill>
                  <a:schemeClr val="tx1"/>
                </a:solidFill>
              </a:rPr>
              <a:t>Results should be presented in either Tables, Figures or Diagrams. Different methods should not be used to illustrate the same data. Results from statistical tests should be presented adequately.</a:t>
            </a:r>
          </a:p>
          <a:p>
            <a:pPr eaLnBrk="1" hangingPunct="1"/>
            <a:endParaRPr lang="en-GB" altLang="en-US" dirty="0">
              <a:solidFill>
                <a:schemeClr val="tx1"/>
              </a:solidFill>
            </a:endParaRPr>
          </a:p>
          <a:p>
            <a:pPr eaLnBrk="1" hangingPunct="1"/>
            <a:r>
              <a:rPr lang="en-GB" altLang="en-US" dirty="0">
                <a:solidFill>
                  <a:schemeClr val="tx1"/>
                </a:solidFill>
              </a:rPr>
              <a:t>Figures should be labelled appropriately.  Table titles should be placed at the top of the Table whereas Figure legends should go at the foot of the Figure. Data presented in Figures/Tables/Diagrams will need to be described in the text.</a:t>
            </a:r>
          </a:p>
        </p:txBody>
      </p:sp>
      <p:sp>
        <p:nvSpPr>
          <p:cNvPr id="5"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6"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11560" y="764704"/>
            <a:ext cx="7788275"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General Discussion</a:t>
            </a:r>
            <a:r>
              <a:rPr lang="en-GB" altLang="en-US" sz="2800" b="1" dirty="0"/>
              <a:t> </a:t>
            </a:r>
          </a:p>
          <a:p>
            <a:pPr eaLnBrk="1" hangingPunct="1"/>
            <a:endParaRPr lang="en-GB" altLang="en-US" sz="2800" b="1" dirty="0"/>
          </a:p>
          <a:p>
            <a:pPr eaLnBrk="1" hangingPunct="1"/>
            <a:r>
              <a:rPr lang="en-GB" altLang="en-US" dirty="0">
                <a:solidFill>
                  <a:schemeClr val="tx1"/>
                </a:solidFill>
              </a:rPr>
              <a:t>Should include how the results relate to previous findings and to the stated aims, how successful the investigation was and whether improvements could have been made to the investigation. </a:t>
            </a:r>
          </a:p>
          <a:p>
            <a:pPr eaLnBrk="1" hangingPunct="1"/>
            <a:endParaRPr lang="en-GB" altLang="en-US" dirty="0">
              <a:solidFill>
                <a:schemeClr val="tx1"/>
              </a:solidFill>
            </a:endParaRPr>
          </a:p>
          <a:p>
            <a:pPr eaLnBrk="1" hangingPunct="1"/>
            <a:r>
              <a:rPr lang="en-GB" altLang="en-US" dirty="0">
                <a:solidFill>
                  <a:schemeClr val="tx1"/>
                </a:solidFill>
              </a:rPr>
              <a:t>The conclusions and recommendations from results should be stated clearly. Recommendations may be put in a separate section if they form a large part of the project. </a:t>
            </a:r>
          </a:p>
          <a:p>
            <a:pPr eaLnBrk="1" hangingPunct="1"/>
            <a:endParaRPr lang="en-GB" altLang="en-US" dirty="0">
              <a:solidFill>
                <a:schemeClr val="tx1"/>
              </a:solidFill>
            </a:endParaRPr>
          </a:p>
          <a:p>
            <a:pPr eaLnBrk="1" hangingPunct="1"/>
            <a:r>
              <a:rPr lang="en-GB" altLang="en-US" dirty="0">
                <a:solidFill>
                  <a:schemeClr val="tx1"/>
                </a:solidFill>
              </a:rPr>
              <a:t>Suggested future developments should be indicated.</a:t>
            </a:r>
          </a:p>
          <a:p>
            <a:pPr eaLnBrk="1" hangingPunct="1"/>
            <a:endParaRPr lang="en-GB" altLang="en-US" dirty="0"/>
          </a:p>
        </p:txBody>
      </p:sp>
      <p:sp>
        <p:nvSpPr>
          <p:cNvPr id="3"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4"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75656" y="836712"/>
            <a:ext cx="5372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b="1" dirty="0">
                <a:solidFill>
                  <a:schemeClr val="hlink"/>
                </a:solidFill>
              </a:rPr>
              <a:t>Why report your research?</a:t>
            </a:r>
          </a:p>
        </p:txBody>
      </p:sp>
      <p:sp>
        <p:nvSpPr>
          <p:cNvPr id="3075" name="Text Box 3"/>
          <p:cNvSpPr txBox="1">
            <a:spLocks noChangeArrowheads="1"/>
          </p:cNvSpPr>
          <p:nvPr/>
        </p:nvSpPr>
        <p:spPr bwMode="auto">
          <a:xfrm>
            <a:off x="746125" y="1809750"/>
            <a:ext cx="8085419" cy="363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lnSpc>
                <a:spcPct val="120000"/>
              </a:lnSpc>
            </a:pPr>
            <a:r>
              <a:rPr lang="en-GB" altLang="en-US" dirty="0">
                <a:solidFill>
                  <a:schemeClr val="tx1"/>
                </a:solidFill>
              </a:rPr>
              <a:t>To publicise your findings</a:t>
            </a:r>
          </a:p>
          <a:p>
            <a:pPr eaLnBrk="1" hangingPunct="1">
              <a:lnSpc>
                <a:spcPct val="120000"/>
              </a:lnSpc>
            </a:pPr>
            <a:r>
              <a:rPr lang="en-GB" altLang="en-US" dirty="0">
                <a:solidFill>
                  <a:schemeClr val="tx1"/>
                </a:solidFill>
              </a:rPr>
              <a:t>To create interest in your research area</a:t>
            </a:r>
          </a:p>
          <a:p>
            <a:pPr eaLnBrk="1" hangingPunct="1">
              <a:lnSpc>
                <a:spcPct val="120000"/>
              </a:lnSpc>
            </a:pPr>
            <a:r>
              <a:rPr lang="en-GB" altLang="en-US" dirty="0">
                <a:solidFill>
                  <a:schemeClr val="tx1"/>
                </a:solidFill>
              </a:rPr>
              <a:t>To let people (managers/public?) know what</a:t>
            </a:r>
            <a:r>
              <a:rPr lang="en-GB" altLang="en-US" dirty="0">
                <a:solidFill>
                  <a:schemeClr val="tx1"/>
                </a:solidFill>
                <a:latin typeface="Times New Roman" panose="02020603050405020304" pitchFamily="18" charset="0"/>
              </a:rPr>
              <a:t>’</a:t>
            </a:r>
            <a:r>
              <a:rPr lang="en-GB" altLang="en-US" dirty="0">
                <a:solidFill>
                  <a:schemeClr val="tx1"/>
                </a:solidFill>
              </a:rPr>
              <a:t>s happening</a:t>
            </a:r>
          </a:p>
          <a:p>
            <a:pPr eaLnBrk="1" hangingPunct="1">
              <a:lnSpc>
                <a:spcPct val="120000"/>
              </a:lnSpc>
            </a:pPr>
            <a:r>
              <a:rPr lang="en-GB" altLang="en-US" dirty="0">
                <a:solidFill>
                  <a:schemeClr val="tx1"/>
                </a:solidFill>
              </a:rPr>
              <a:t>To allow others to comment, add, suggest</a:t>
            </a:r>
          </a:p>
          <a:p>
            <a:pPr eaLnBrk="1" hangingPunct="1">
              <a:lnSpc>
                <a:spcPct val="120000"/>
              </a:lnSpc>
            </a:pPr>
            <a:r>
              <a:rPr lang="en-GB" altLang="en-US" dirty="0">
                <a:solidFill>
                  <a:schemeClr val="tx1"/>
                </a:solidFill>
              </a:rPr>
              <a:t>To raise funding for that area of work</a:t>
            </a:r>
          </a:p>
          <a:p>
            <a:pPr eaLnBrk="1" hangingPunct="1">
              <a:lnSpc>
                <a:spcPct val="120000"/>
              </a:lnSpc>
            </a:pPr>
            <a:r>
              <a:rPr lang="en-GB" altLang="en-US" dirty="0">
                <a:solidFill>
                  <a:schemeClr val="tx1"/>
                </a:solidFill>
              </a:rPr>
              <a:t>To expand on the body of knowledge</a:t>
            </a:r>
          </a:p>
          <a:p>
            <a:pPr eaLnBrk="1" hangingPunct="1">
              <a:lnSpc>
                <a:spcPct val="120000"/>
              </a:lnSpc>
            </a:pPr>
            <a:r>
              <a:rPr lang="en-GB" altLang="en-US" dirty="0">
                <a:solidFill>
                  <a:schemeClr val="tx1"/>
                </a:solidFill>
              </a:rPr>
              <a:t>To get a degree (and a good one!)</a:t>
            </a:r>
          </a:p>
          <a:p>
            <a:pPr eaLnBrk="1" hangingPunct="1">
              <a:lnSpc>
                <a:spcPct val="120000"/>
              </a:lnSpc>
            </a:pPr>
            <a:r>
              <a:rPr lang="en-GB" altLang="en-US" dirty="0">
                <a:solidFill>
                  <a:schemeClr val="tx1"/>
                </a:solidFill>
              </a:rPr>
              <a:t>To get a job</a:t>
            </a:r>
          </a:p>
        </p:txBody>
      </p:sp>
      <p:sp>
        <p:nvSpPr>
          <p:cNvPr id="6"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7"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23528" y="692696"/>
            <a:ext cx="8458200" cy="5601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References</a:t>
            </a:r>
          </a:p>
          <a:p>
            <a:pPr eaLnBrk="1" hangingPunct="1"/>
            <a:r>
              <a:rPr lang="en-GB" altLang="en-US" sz="2200" dirty="0" smtClean="0">
                <a:solidFill>
                  <a:schemeClr val="tx1"/>
                </a:solidFill>
              </a:rPr>
              <a:t>Normally </a:t>
            </a:r>
            <a:r>
              <a:rPr lang="en-GB" altLang="en-US" sz="2200" dirty="0">
                <a:solidFill>
                  <a:schemeClr val="tx1"/>
                </a:solidFill>
              </a:rPr>
              <a:t>author name and date only in the main body of text and a detailed alphabetical list of references in the reference section. </a:t>
            </a:r>
          </a:p>
          <a:p>
            <a:pPr eaLnBrk="1" hangingPunct="1"/>
            <a:endParaRPr lang="en-GB" altLang="en-US" sz="2200" dirty="0">
              <a:solidFill>
                <a:schemeClr val="tx1"/>
              </a:solidFill>
            </a:endParaRPr>
          </a:p>
          <a:p>
            <a:pPr eaLnBrk="1" hangingPunct="1"/>
            <a:r>
              <a:rPr lang="en-GB" altLang="en-US" sz="2200" dirty="0">
                <a:solidFill>
                  <a:schemeClr val="tx1"/>
                </a:solidFill>
              </a:rPr>
              <a:t>There are different styles that can be used. For example, for books, give author; in brackets date of publication;  title;  publisher;  place of publication, </a:t>
            </a:r>
            <a:r>
              <a:rPr lang="en-GB" altLang="en-US" sz="2200" i="1" dirty="0">
                <a:solidFill>
                  <a:schemeClr val="tx1"/>
                </a:solidFill>
              </a:rPr>
              <a:t>e.g.</a:t>
            </a:r>
            <a:r>
              <a:rPr lang="en-GB" altLang="en-US" sz="2200" dirty="0">
                <a:solidFill>
                  <a:schemeClr val="tx1"/>
                </a:solidFill>
              </a:rPr>
              <a:t> Cox, D. R and Snell, E. J. (1981). </a:t>
            </a:r>
            <a:r>
              <a:rPr lang="en-GB" altLang="en-US" sz="2200" i="1" dirty="0">
                <a:solidFill>
                  <a:schemeClr val="tx1"/>
                </a:solidFill>
              </a:rPr>
              <a:t>Applied Statistics: Principles and Examples</a:t>
            </a:r>
            <a:r>
              <a:rPr lang="en-GB" altLang="en-US" sz="2200" dirty="0">
                <a:solidFill>
                  <a:schemeClr val="tx1"/>
                </a:solidFill>
              </a:rPr>
              <a:t>.  Chapman and Hall, London. </a:t>
            </a:r>
          </a:p>
          <a:p>
            <a:pPr eaLnBrk="1" hangingPunct="1"/>
            <a:endParaRPr lang="en-GB" altLang="en-US" sz="2200" dirty="0">
              <a:solidFill>
                <a:schemeClr val="tx1"/>
              </a:solidFill>
            </a:endParaRPr>
          </a:p>
          <a:p>
            <a:pPr eaLnBrk="1" hangingPunct="1"/>
            <a:r>
              <a:rPr lang="en-GB" altLang="en-US" sz="2200" dirty="0">
                <a:solidFill>
                  <a:schemeClr val="tx1"/>
                </a:solidFill>
              </a:rPr>
              <a:t>For journal articles, give author; in brackets date of publication; title; journal; volume number; page numbers, </a:t>
            </a:r>
            <a:r>
              <a:rPr lang="en-GB" altLang="en-US" sz="2200" i="1" dirty="0">
                <a:solidFill>
                  <a:schemeClr val="tx1"/>
                </a:solidFill>
              </a:rPr>
              <a:t>e.g. </a:t>
            </a:r>
            <a:r>
              <a:rPr lang="en-GB" altLang="en-US" sz="2200" dirty="0">
                <a:solidFill>
                  <a:schemeClr val="tx1"/>
                </a:solidFill>
              </a:rPr>
              <a:t>Sewell, W.H. and Shah, V.P. (1968). Social class, parental encouragement and educational aspirations. </a:t>
            </a:r>
            <a:r>
              <a:rPr lang="en-GB" altLang="en-US" sz="2200" i="1" dirty="0">
                <a:solidFill>
                  <a:schemeClr val="tx1"/>
                </a:solidFill>
              </a:rPr>
              <a:t>American Journal of Sociology</a:t>
            </a:r>
            <a:r>
              <a:rPr lang="en-GB" altLang="en-US" sz="2200" dirty="0">
                <a:solidFill>
                  <a:schemeClr val="tx1"/>
                </a:solidFill>
              </a:rPr>
              <a:t>, </a:t>
            </a:r>
            <a:r>
              <a:rPr lang="en-GB" altLang="en-US" sz="2200" b="1" dirty="0">
                <a:solidFill>
                  <a:schemeClr val="tx1"/>
                </a:solidFill>
              </a:rPr>
              <a:t>73</a:t>
            </a:r>
            <a:r>
              <a:rPr lang="en-GB" altLang="en-US" sz="2200" dirty="0">
                <a:solidFill>
                  <a:schemeClr val="tx1"/>
                </a:solidFill>
              </a:rPr>
              <a:t>, 559-72. Citation of web pages should be avoided in scientific reports. If absolutely necessary, however, the full citation should include authors (if any), title, web address, and date of consultation.</a:t>
            </a:r>
            <a:r>
              <a:rPr lang="en-GB" altLang="en-US" sz="2000" dirty="0">
                <a:solidFill>
                  <a:schemeClr val="tx1"/>
                </a:solidFill>
              </a:rPr>
              <a:t> </a:t>
            </a:r>
          </a:p>
        </p:txBody>
      </p:sp>
      <p:sp>
        <p:nvSpPr>
          <p:cNvPr id="3"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dirty="0">
                <a:solidFill>
                  <a:schemeClr val="accent1"/>
                </a:solidFill>
                <a:latin typeface="Trebuchet MS" pitchFamily="34" charset="0"/>
              </a:rPr>
              <a:t>LLP – Erasmus – Erasmus Network</a:t>
            </a:r>
          </a:p>
        </p:txBody>
      </p:sp>
      <p:pic>
        <p:nvPicPr>
          <p:cNvPr id="4"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55776" y="620688"/>
            <a:ext cx="3289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Points to consider</a:t>
            </a:r>
          </a:p>
        </p:txBody>
      </p:sp>
      <p:sp>
        <p:nvSpPr>
          <p:cNvPr id="22531" name="Text Box 3"/>
          <p:cNvSpPr txBox="1">
            <a:spLocks noChangeArrowheads="1"/>
          </p:cNvSpPr>
          <p:nvPr/>
        </p:nvSpPr>
        <p:spPr bwMode="auto">
          <a:xfrm>
            <a:off x="171450" y="1196752"/>
            <a:ext cx="882015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Clr>
                <a:schemeClr val="hlink"/>
              </a:buClr>
              <a:buFont typeface="Wingdings" panose="05000000000000000000" pitchFamily="2" charset="2"/>
              <a:buChar char="Ø"/>
            </a:pPr>
            <a:r>
              <a:rPr lang="en-GB" altLang="en-US" sz="2000" dirty="0">
                <a:solidFill>
                  <a:schemeClr val="tx1"/>
                </a:solidFill>
              </a:rPr>
              <a:t>Style </a:t>
            </a:r>
            <a:r>
              <a:rPr lang="en-GB" altLang="en-US" sz="2000" dirty="0">
                <a:solidFill>
                  <a:schemeClr val="tx1"/>
                </a:solidFill>
                <a:latin typeface="Times New Roman" panose="02020603050405020304" pitchFamily="18" charset="0"/>
              </a:rPr>
              <a:t>–</a:t>
            </a:r>
            <a:r>
              <a:rPr lang="en-GB" altLang="en-US" sz="2000" dirty="0">
                <a:solidFill>
                  <a:schemeClr val="tx1"/>
                </a:solidFill>
              </a:rPr>
              <a:t> should NOT be personal, jokey, casual</a:t>
            </a:r>
          </a:p>
          <a:p>
            <a:pPr eaLnBrk="1" hangingPunct="1">
              <a:buClr>
                <a:schemeClr val="hlink"/>
              </a:buClr>
              <a:buFont typeface="Wingdings" panose="05000000000000000000" pitchFamily="2" charset="2"/>
              <a:buNone/>
            </a:pPr>
            <a:r>
              <a:rPr lang="en-GB" altLang="en-US" sz="2000" dirty="0">
                <a:solidFill>
                  <a:schemeClr val="tx1"/>
                </a:solidFill>
              </a:rPr>
              <a:t>	You should write in a rigorous and clear manner</a:t>
            </a:r>
          </a:p>
          <a:p>
            <a:pPr eaLnBrk="1" hangingPunct="1">
              <a:buClr>
                <a:schemeClr val="hlink"/>
              </a:buClr>
              <a:buFont typeface="Wingdings" panose="05000000000000000000" pitchFamily="2" charset="2"/>
              <a:buChar char="Ø"/>
            </a:pPr>
            <a:endParaRPr lang="en-GB" altLang="en-US" sz="2000" dirty="0">
              <a:solidFill>
                <a:schemeClr val="tx1"/>
              </a:solidFill>
            </a:endParaRPr>
          </a:p>
          <a:p>
            <a:pPr eaLnBrk="1" hangingPunct="1">
              <a:buClr>
                <a:schemeClr val="hlink"/>
              </a:buClr>
              <a:buFont typeface="Wingdings" panose="05000000000000000000" pitchFamily="2" charset="2"/>
              <a:buChar char="Ø"/>
            </a:pPr>
            <a:r>
              <a:rPr lang="en-GB" altLang="en-US" sz="2000" dirty="0">
                <a:solidFill>
                  <a:schemeClr val="tx1"/>
                </a:solidFill>
              </a:rPr>
              <a:t>Review the literature but be CRITICAL in your analysis</a:t>
            </a:r>
          </a:p>
          <a:p>
            <a:pPr eaLnBrk="1" hangingPunct="1">
              <a:buClr>
                <a:schemeClr val="hlink"/>
              </a:buClr>
              <a:buFont typeface="Wingdings" panose="05000000000000000000" pitchFamily="2" charset="2"/>
              <a:buChar char="Ø"/>
            </a:pPr>
            <a:endParaRPr lang="en-GB" altLang="en-US" sz="2000" dirty="0">
              <a:solidFill>
                <a:schemeClr val="tx1"/>
              </a:solidFill>
            </a:endParaRPr>
          </a:p>
          <a:p>
            <a:pPr eaLnBrk="1" hangingPunct="1">
              <a:buClr>
                <a:schemeClr val="hlink"/>
              </a:buClr>
              <a:buFont typeface="Wingdings" panose="05000000000000000000" pitchFamily="2" charset="2"/>
              <a:buChar char="Ø"/>
            </a:pPr>
            <a:r>
              <a:rPr lang="en-GB" altLang="en-US" sz="2000" dirty="0">
                <a:solidFill>
                  <a:schemeClr val="tx1"/>
                </a:solidFill>
              </a:rPr>
              <a:t>Be clear when stating your aims</a:t>
            </a:r>
          </a:p>
          <a:p>
            <a:pPr eaLnBrk="1" hangingPunct="1">
              <a:buClr>
                <a:schemeClr val="hlink"/>
              </a:buClr>
              <a:buFont typeface="Wingdings" panose="05000000000000000000" pitchFamily="2" charset="2"/>
              <a:buChar char="Ø"/>
            </a:pPr>
            <a:endParaRPr lang="en-GB" altLang="en-US" sz="2000" dirty="0">
              <a:solidFill>
                <a:schemeClr val="tx1"/>
              </a:solidFill>
            </a:endParaRPr>
          </a:p>
          <a:p>
            <a:pPr eaLnBrk="1" hangingPunct="1">
              <a:buClr>
                <a:schemeClr val="hlink"/>
              </a:buClr>
              <a:buFont typeface="Wingdings" panose="05000000000000000000" pitchFamily="2" charset="2"/>
              <a:buChar char="Ø"/>
            </a:pPr>
            <a:r>
              <a:rPr lang="en-GB" altLang="en-US" sz="2000" dirty="0">
                <a:solidFill>
                  <a:schemeClr val="tx1"/>
                </a:solidFill>
              </a:rPr>
              <a:t>Describe your results within the </a:t>
            </a:r>
            <a:r>
              <a:rPr lang="en-GB" altLang="en-US" sz="2000" i="1" dirty="0">
                <a:solidFill>
                  <a:schemeClr val="tx1"/>
                </a:solidFill>
              </a:rPr>
              <a:t>Results</a:t>
            </a:r>
            <a:r>
              <a:rPr lang="en-GB" altLang="en-US" sz="2000" dirty="0">
                <a:solidFill>
                  <a:schemeClr val="tx1"/>
                </a:solidFill>
              </a:rPr>
              <a:t> section</a:t>
            </a:r>
          </a:p>
          <a:p>
            <a:pPr eaLnBrk="1" hangingPunct="1">
              <a:buClr>
                <a:schemeClr val="hlink"/>
              </a:buClr>
              <a:buFont typeface="Wingdings" panose="05000000000000000000" pitchFamily="2" charset="2"/>
              <a:buChar char="Ø"/>
            </a:pPr>
            <a:endParaRPr lang="en-GB" altLang="en-US" sz="2000" dirty="0">
              <a:solidFill>
                <a:schemeClr val="tx1"/>
              </a:solidFill>
            </a:endParaRPr>
          </a:p>
          <a:p>
            <a:pPr eaLnBrk="1" hangingPunct="1">
              <a:buClr>
                <a:schemeClr val="hlink"/>
              </a:buClr>
              <a:buFont typeface="Wingdings" panose="05000000000000000000" pitchFamily="2" charset="2"/>
              <a:buChar char="Ø"/>
            </a:pPr>
            <a:r>
              <a:rPr lang="en-GB" altLang="en-US" sz="2000" dirty="0">
                <a:solidFill>
                  <a:schemeClr val="tx1"/>
                </a:solidFill>
              </a:rPr>
              <a:t>Discuss your results within the </a:t>
            </a:r>
            <a:r>
              <a:rPr lang="en-GB" altLang="en-US" sz="2000" i="1" dirty="0">
                <a:solidFill>
                  <a:schemeClr val="tx1"/>
                </a:solidFill>
              </a:rPr>
              <a:t>Discussion</a:t>
            </a:r>
            <a:r>
              <a:rPr lang="en-GB" altLang="en-US" sz="2000" dirty="0">
                <a:solidFill>
                  <a:schemeClr val="tx1"/>
                </a:solidFill>
              </a:rPr>
              <a:t> and go back to the points made in the </a:t>
            </a:r>
            <a:r>
              <a:rPr lang="en-GB" altLang="en-US" sz="2000" i="1" dirty="0">
                <a:solidFill>
                  <a:schemeClr val="tx1"/>
                </a:solidFill>
              </a:rPr>
              <a:t>Introduction</a:t>
            </a:r>
          </a:p>
          <a:p>
            <a:pPr eaLnBrk="1" hangingPunct="1">
              <a:buClr>
                <a:schemeClr val="hlink"/>
              </a:buClr>
              <a:buFont typeface="Wingdings" panose="05000000000000000000" pitchFamily="2" charset="2"/>
              <a:buChar char="Ø"/>
            </a:pPr>
            <a:endParaRPr lang="en-GB" altLang="en-US" sz="2000" dirty="0">
              <a:solidFill>
                <a:schemeClr val="tx1"/>
              </a:solidFill>
            </a:endParaRPr>
          </a:p>
          <a:p>
            <a:pPr eaLnBrk="1" hangingPunct="1">
              <a:buClr>
                <a:schemeClr val="hlink"/>
              </a:buClr>
              <a:buFont typeface="Wingdings" panose="05000000000000000000" pitchFamily="2" charset="2"/>
              <a:buChar char="Ø"/>
            </a:pPr>
            <a:r>
              <a:rPr lang="en-GB" altLang="en-US" sz="2000" dirty="0">
                <a:solidFill>
                  <a:schemeClr val="tx1"/>
                </a:solidFill>
              </a:rPr>
              <a:t>Plagiarism </a:t>
            </a:r>
            <a:r>
              <a:rPr lang="en-GB" altLang="en-US" sz="2000" dirty="0">
                <a:solidFill>
                  <a:schemeClr val="tx1"/>
                </a:solidFill>
                <a:latin typeface="Times New Roman" panose="02020603050405020304" pitchFamily="18" charset="0"/>
              </a:rPr>
              <a:t>–</a:t>
            </a:r>
            <a:r>
              <a:rPr lang="en-GB" altLang="en-US" sz="2000" dirty="0">
                <a:solidFill>
                  <a:schemeClr val="tx1"/>
                </a:solidFill>
              </a:rPr>
              <a:t> be clear about it and avoid it!</a:t>
            </a:r>
          </a:p>
          <a:p>
            <a:pPr eaLnBrk="1" hangingPunct="1">
              <a:buClr>
                <a:schemeClr val="hlink"/>
              </a:buClr>
              <a:buFont typeface="Wingdings" panose="05000000000000000000" pitchFamily="2" charset="2"/>
              <a:buChar char="Ø"/>
            </a:pPr>
            <a:endParaRPr lang="en-GB" altLang="en-US" sz="2000" dirty="0">
              <a:solidFill>
                <a:schemeClr val="tx1"/>
              </a:solidFill>
            </a:endParaRPr>
          </a:p>
          <a:p>
            <a:pPr eaLnBrk="1" hangingPunct="1">
              <a:buClr>
                <a:schemeClr val="hlink"/>
              </a:buClr>
              <a:buFont typeface="Wingdings" panose="05000000000000000000" pitchFamily="2" charset="2"/>
              <a:buChar char="Ø"/>
            </a:pPr>
            <a:r>
              <a:rPr lang="en-GB" altLang="en-US" sz="2000" dirty="0">
                <a:solidFill>
                  <a:schemeClr val="tx1"/>
                </a:solidFill>
              </a:rPr>
              <a:t>Copyright </a:t>
            </a:r>
            <a:r>
              <a:rPr lang="en-GB" altLang="en-US" sz="2000" dirty="0">
                <a:solidFill>
                  <a:schemeClr val="tx1"/>
                </a:solidFill>
                <a:latin typeface="Times New Roman" panose="02020603050405020304" pitchFamily="18" charset="0"/>
              </a:rPr>
              <a:t>–</a:t>
            </a:r>
            <a:r>
              <a:rPr lang="en-GB" altLang="en-US" sz="2000" dirty="0">
                <a:solidFill>
                  <a:schemeClr val="tx1"/>
                </a:solidFill>
              </a:rPr>
              <a:t> obtain information regarding use of material from the web or any other sources (</a:t>
            </a:r>
            <a:r>
              <a:rPr lang="en-GB" altLang="en-US" sz="2000" dirty="0" err="1">
                <a:solidFill>
                  <a:schemeClr val="tx1"/>
                </a:solidFill>
              </a:rPr>
              <a:t>inc.</a:t>
            </a:r>
            <a:r>
              <a:rPr lang="en-GB" altLang="en-US" sz="2000" dirty="0">
                <a:solidFill>
                  <a:schemeClr val="tx1"/>
                </a:solidFill>
              </a:rPr>
              <a:t> photos, maps, diagrams, </a:t>
            </a:r>
            <a:r>
              <a:rPr lang="en-GB" altLang="en-US" sz="2000" dirty="0" err="1">
                <a:solidFill>
                  <a:schemeClr val="tx1"/>
                </a:solidFill>
              </a:rPr>
              <a:t>etc</a:t>
            </a:r>
            <a:r>
              <a:rPr lang="en-GB" altLang="en-US" sz="2000" dirty="0">
                <a:solidFill>
                  <a:schemeClr val="tx1"/>
                </a:solidFill>
              </a:rPr>
              <a:t>)</a:t>
            </a:r>
          </a:p>
          <a:p>
            <a:pPr eaLnBrk="1" hangingPunct="1">
              <a:buClr>
                <a:schemeClr val="hlink"/>
              </a:buClr>
              <a:buFont typeface="Wingdings" panose="05000000000000000000" pitchFamily="2" charset="2"/>
              <a:buChar char="Ø"/>
            </a:pPr>
            <a:endParaRPr lang="en-GB" altLang="en-US" dirty="0"/>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3"/>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555776" y="908720"/>
            <a:ext cx="3094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b="1" dirty="0">
                <a:solidFill>
                  <a:schemeClr val="hlink"/>
                </a:solidFill>
              </a:rPr>
              <a:t>Essay / Review</a:t>
            </a:r>
          </a:p>
        </p:txBody>
      </p:sp>
      <p:sp>
        <p:nvSpPr>
          <p:cNvPr id="23555" name="Text Box 3"/>
          <p:cNvSpPr txBox="1">
            <a:spLocks noChangeArrowheads="1"/>
          </p:cNvSpPr>
          <p:nvPr/>
        </p:nvSpPr>
        <p:spPr bwMode="auto">
          <a:xfrm>
            <a:off x="827584" y="1844824"/>
            <a:ext cx="734481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4163" indent="-284163"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dirty="0">
                <a:solidFill>
                  <a:schemeClr val="tx1"/>
                </a:solidFill>
              </a:rPr>
              <a:t>Consider the topic to be covered carefully</a:t>
            </a:r>
          </a:p>
          <a:p>
            <a:pPr eaLnBrk="1" hangingPunct="1"/>
            <a:endParaRPr lang="en-GB" altLang="en-US" dirty="0">
              <a:solidFill>
                <a:schemeClr val="tx1"/>
              </a:solidFill>
            </a:endParaRPr>
          </a:p>
          <a:p>
            <a:pPr eaLnBrk="1" hangingPunct="1"/>
            <a:r>
              <a:rPr lang="en-GB" altLang="en-US" dirty="0">
                <a:solidFill>
                  <a:schemeClr val="tx1"/>
                </a:solidFill>
              </a:rPr>
              <a:t>Decide how to subsection the topic</a:t>
            </a:r>
          </a:p>
          <a:p>
            <a:pPr eaLnBrk="1" hangingPunct="1"/>
            <a:endParaRPr lang="en-GB" altLang="en-US" dirty="0">
              <a:solidFill>
                <a:schemeClr val="tx1"/>
              </a:solidFill>
            </a:endParaRPr>
          </a:p>
          <a:p>
            <a:pPr eaLnBrk="1" hangingPunct="1">
              <a:buFont typeface="Wingdings" panose="05000000000000000000" pitchFamily="2" charset="2"/>
              <a:buChar char="Ø"/>
            </a:pPr>
            <a:r>
              <a:rPr lang="en-GB" altLang="en-US" dirty="0">
                <a:solidFill>
                  <a:schemeClr val="tx1"/>
                </a:solidFill>
              </a:rPr>
              <a:t>Provide background information</a:t>
            </a:r>
          </a:p>
          <a:p>
            <a:pPr eaLnBrk="1" hangingPunct="1">
              <a:buFont typeface="Wingdings" panose="05000000000000000000" pitchFamily="2" charset="2"/>
              <a:buChar char="Ø"/>
            </a:pPr>
            <a:r>
              <a:rPr lang="en-GB" altLang="en-US" dirty="0">
                <a:solidFill>
                  <a:schemeClr val="tx1"/>
                </a:solidFill>
              </a:rPr>
              <a:t>Review the evidence</a:t>
            </a:r>
          </a:p>
          <a:p>
            <a:pPr eaLnBrk="1" hangingPunct="1">
              <a:buFont typeface="Wingdings" panose="05000000000000000000" pitchFamily="2" charset="2"/>
              <a:buChar char="Ø"/>
            </a:pPr>
            <a:r>
              <a:rPr lang="en-GB" altLang="en-US" dirty="0">
                <a:solidFill>
                  <a:schemeClr val="tx1"/>
                </a:solidFill>
              </a:rPr>
              <a:t>Suggest different (contradicting?) views</a:t>
            </a:r>
          </a:p>
          <a:p>
            <a:pPr eaLnBrk="1" hangingPunct="1">
              <a:buFont typeface="Wingdings" panose="05000000000000000000" pitchFamily="2" charset="2"/>
              <a:buChar char="Ø"/>
            </a:pPr>
            <a:r>
              <a:rPr lang="en-GB" altLang="en-US" dirty="0">
                <a:solidFill>
                  <a:schemeClr val="tx1"/>
                </a:solidFill>
              </a:rPr>
              <a:t>Discuss the different aspects</a:t>
            </a:r>
          </a:p>
          <a:p>
            <a:pPr eaLnBrk="1" hangingPunct="1">
              <a:buFont typeface="Wingdings" panose="05000000000000000000" pitchFamily="2" charset="2"/>
              <a:buChar char="Ø"/>
            </a:pPr>
            <a:r>
              <a:rPr lang="en-GB" altLang="en-US" dirty="0">
                <a:solidFill>
                  <a:schemeClr val="tx1"/>
                </a:solidFill>
              </a:rPr>
              <a:t>Conclude</a:t>
            </a:r>
          </a:p>
          <a:p>
            <a:pPr eaLnBrk="1" hangingPunct="1"/>
            <a:endParaRPr lang="en-GB" altLang="en-US" dirty="0"/>
          </a:p>
          <a:p>
            <a:pPr eaLnBrk="1" hangingPunct="1"/>
            <a:endParaRPr lang="en-GB" altLang="en-US" dirty="0"/>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411760" y="908720"/>
            <a:ext cx="38465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(Management) Report</a:t>
            </a:r>
          </a:p>
        </p:txBody>
      </p:sp>
      <p:sp>
        <p:nvSpPr>
          <p:cNvPr id="24579" name="Text Box 3"/>
          <p:cNvSpPr txBox="1">
            <a:spLocks noChangeArrowheads="1"/>
          </p:cNvSpPr>
          <p:nvPr/>
        </p:nvSpPr>
        <p:spPr bwMode="auto">
          <a:xfrm>
            <a:off x="611560" y="1916832"/>
            <a:ext cx="78508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Char char="•"/>
            </a:pPr>
            <a:r>
              <a:rPr lang="en-GB" altLang="en-US" dirty="0">
                <a:solidFill>
                  <a:schemeClr val="tx1"/>
                </a:solidFill>
              </a:rPr>
              <a:t>Non-executive Summary</a:t>
            </a: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Style rigorous but not </a:t>
            </a:r>
            <a:r>
              <a:rPr lang="en-GB" altLang="en-US" dirty="0">
                <a:solidFill>
                  <a:schemeClr val="tx1"/>
                </a:solidFill>
                <a:latin typeface="Times New Roman" panose="02020603050405020304" pitchFamily="18" charset="0"/>
              </a:rPr>
              <a:t>“</a:t>
            </a:r>
            <a:r>
              <a:rPr lang="en-GB" altLang="en-US" dirty="0">
                <a:solidFill>
                  <a:schemeClr val="tx1"/>
                </a:solidFill>
              </a:rPr>
              <a:t>over-scientific</a:t>
            </a:r>
            <a:r>
              <a:rPr lang="en-GB" altLang="en-US" dirty="0">
                <a:solidFill>
                  <a:schemeClr val="tx1"/>
                </a:solidFill>
                <a:latin typeface="Times New Roman" panose="02020603050405020304" pitchFamily="18" charset="0"/>
              </a:rPr>
              <a:t>”</a:t>
            </a:r>
            <a:endParaRPr lang="en-GB" altLang="en-US" dirty="0">
              <a:solidFill>
                <a:schemeClr val="tx1"/>
              </a:solidFill>
            </a:endParaRP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Less stress on scientific sources of information (but not always </a:t>
            </a:r>
            <a:r>
              <a:rPr lang="en-GB" altLang="en-US" dirty="0">
                <a:solidFill>
                  <a:schemeClr val="tx1"/>
                </a:solidFill>
                <a:latin typeface="Times New Roman" panose="02020603050405020304" pitchFamily="18" charset="0"/>
              </a:rPr>
              <a:t>–</a:t>
            </a:r>
            <a:r>
              <a:rPr lang="en-GB" altLang="en-US" dirty="0">
                <a:solidFill>
                  <a:schemeClr val="tx1"/>
                </a:solidFill>
              </a:rPr>
              <a:t> it does depend on circumstance!)</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563888" y="836712"/>
            <a:ext cx="13033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Poster</a:t>
            </a:r>
          </a:p>
        </p:txBody>
      </p:sp>
      <p:sp>
        <p:nvSpPr>
          <p:cNvPr id="25603" name="Text Box 3"/>
          <p:cNvSpPr txBox="1">
            <a:spLocks noChangeArrowheads="1"/>
          </p:cNvSpPr>
          <p:nvPr/>
        </p:nvSpPr>
        <p:spPr bwMode="auto">
          <a:xfrm>
            <a:off x="755576" y="1844824"/>
            <a:ext cx="74072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Char char="•"/>
            </a:pPr>
            <a:r>
              <a:rPr lang="en-GB" altLang="en-US" dirty="0">
                <a:solidFill>
                  <a:schemeClr val="tx1"/>
                </a:solidFill>
              </a:rPr>
              <a:t>Clear message</a:t>
            </a: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Make use of visuals, including colour, images, graphs</a:t>
            </a: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“Less is more” - </a:t>
            </a:r>
          </a:p>
          <a:p>
            <a:pPr eaLnBrk="1" hangingPunct="1">
              <a:buFontTx/>
              <a:buChar char="•"/>
            </a:pPr>
            <a:endParaRPr lang="en-GB" altLang="en-US" dirty="0">
              <a:solidFill>
                <a:schemeClr val="tx1"/>
              </a:solidFill>
            </a:endParaRPr>
          </a:p>
          <a:p>
            <a:pPr eaLnBrk="1" hangingPunct="1">
              <a:buFontTx/>
              <a:buChar char="•"/>
            </a:pPr>
            <a:r>
              <a:rPr lang="en-GB" altLang="en-US" dirty="0">
                <a:solidFill>
                  <a:schemeClr val="tx1"/>
                </a:solidFill>
              </a:rPr>
              <a:t>Know your audience</a:t>
            </a:r>
          </a:p>
        </p:txBody>
      </p:sp>
      <p:sp>
        <p:nvSpPr>
          <p:cNvPr id="6"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7"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7888" y="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347864" y="836712"/>
            <a:ext cx="2036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b="1">
                <a:solidFill>
                  <a:schemeClr val="hlink"/>
                </a:solidFill>
              </a:rPr>
              <a:t>Summary</a:t>
            </a:r>
          </a:p>
        </p:txBody>
      </p:sp>
      <p:sp>
        <p:nvSpPr>
          <p:cNvPr id="28675" name="Text Box 3"/>
          <p:cNvSpPr txBox="1">
            <a:spLocks noChangeArrowheads="1"/>
          </p:cNvSpPr>
          <p:nvPr/>
        </p:nvSpPr>
        <p:spPr bwMode="auto">
          <a:xfrm>
            <a:off x="755576" y="2060848"/>
            <a:ext cx="7488238"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Clr>
                <a:schemeClr val="hlink"/>
              </a:buClr>
              <a:buFont typeface="Wingdings" panose="05000000000000000000" pitchFamily="2" charset="2"/>
              <a:buChar char="Ø"/>
            </a:pPr>
            <a:r>
              <a:rPr lang="en-GB" altLang="en-US" sz="2800" dirty="0">
                <a:solidFill>
                  <a:schemeClr val="tx1"/>
                </a:solidFill>
              </a:rPr>
              <a:t>Know your audience</a:t>
            </a:r>
          </a:p>
          <a:p>
            <a:pPr eaLnBrk="1" hangingPunct="1">
              <a:buClr>
                <a:schemeClr val="hlink"/>
              </a:buClr>
              <a:buFont typeface="Wingdings" panose="05000000000000000000" pitchFamily="2" charset="2"/>
              <a:buChar char="Ø"/>
            </a:pPr>
            <a:r>
              <a:rPr lang="en-GB" altLang="en-US" sz="2800" dirty="0">
                <a:solidFill>
                  <a:schemeClr val="tx1"/>
                </a:solidFill>
              </a:rPr>
              <a:t>Know your purpose</a:t>
            </a:r>
          </a:p>
          <a:p>
            <a:pPr eaLnBrk="1" hangingPunct="1">
              <a:buClr>
                <a:schemeClr val="hlink"/>
              </a:buClr>
              <a:buFont typeface="Wingdings" panose="05000000000000000000" pitchFamily="2" charset="2"/>
              <a:buNone/>
            </a:pPr>
            <a:endParaRPr lang="en-GB" altLang="en-US" sz="2800" dirty="0">
              <a:solidFill>
                <a:schemeClr val="tx1"/>
              </a:solidFill>
            </a:endParaRPr>
          </a:p>
          <a:p>
            <a:pPr eaLnBrk="1" hangingPunct="1">
              <a:buClr>
                <a:schemeClr val="hlink"/>
              </a:buClr>
              <a:buFont typeface="Wingdings" panose="05000000000000000000" pitchFamily="2" charset="2"/>
              <a:buChar char="Ø"/>
            </a:pPr>
            <a:r>
              <a:rPr lang="en-GB" altLang="en-US" sz="2800" dirty="0">
                <a:solidFill>
                  <a:schemeClr val="tx1"/>
                </a:solidFill>
              </a:rPr>
              <a:t>Be clear, simple, and direct, but </a:t>
            </a:r>
            <a:r>
              <a:rPr lang="en-GB" altLang="en-US" sz="2800" dirty="0">
                <a:solidFill>
                  <a:schemeClr val="hlink"/>
                </a:solidFill>
              </a:rPr>
              <a:t>RIGOROUS</a:t>
            </a:r>
          </a:p>
          <a:p>
            <a:pPr eaLnBrk="1" hangingPunct="1">
              <a:buClr>
                <a:schemeClr val="hlink"/>
              </a:buClr>
              <a:buFont typeface="Wingdings" panose="05000000000000000000" pitchFamily="2" charset="2"/>
              <a:buChar char="Ø"/>
            </a:pPr>
            <a:endParaRPr lang="en-GB" altLang="en-US" sz="2800" dirty="0"/>
          </a:p>
          <a:p>
            <a:pPr eaLnBrk="1" hangingPunct="1">
              <a:buClr>
                <a:schemeClr val="hlink"/>
              </a:buClr>
              <a:buFont typeface="Wingdings" panose="05000000000000000000" pitchFamily="2" charset="2"/>
              <a:buChar char="Ø"/>
            </a:pPr>
            <a:r>
              <a:rPr lang="en-GB" altLang="en-US" sz="2800" dirty="0">
                <a:solidFill>
                  <a:schemeClr val="tx1"/>
                </a:solidFill>
              </a:rPr>
              <a:t>Inspire and enthuse your audience</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0"/>
            <a:ext cx="9144000" cy="6858000"/>
          </a:xfrm>
          <a:prstGeom prst="rect">
            <a:avLst/>
          </a:prstGeom>
          <a:solidFill>
            <a:schemeClr val="tx2"/>
          </a:solidFill>
          <a:ln w="9525">
            <a:solidFill>
              <a:schemeClr val="tx1"/>
            </a:solidFill>
            <a:miter lim="800000"/>
            <a:headEnd/>
            <a:tailEnd/>
          </a:ln>
          <a:effectLst/>
        </p:spPr>
        <p:txBody>
          <a:bodyPr wrap="none" anchor="ctr"/>
          <a:lstStyle/>
          <a:p>
            <a:pPr algn="ctr"/>
            <a:endParaRPr lang="es-ES">
              <a:solidFill>
                <a:schemeClr val="hlink"/>
              </a:solidFill>
            </a:endParaRPr>
          </a:p>
        </p:txBody>
      </p:sp>
      <p:sp>
        <p:nvSpPr>
          <p:cNvPr id="8" name="Rectangle 7"/>
          <p:cNvSpPr>
            <a:spLocks noChangeArrowheads="1"/>
          </p:cNvSpPr>
          <p:nvPr/>
        </p:nvSpPr>
        <p:spPr bwMode="auto">
          <a:xfrm>
            <a:off x="1973263" y="3330575"/>
            <a:ext cx="7170737" cy="1330325"/>
          </a:xfrm>
          <a:prstGeom prst="rect">
            <a:avLst/>
          </a:prstGeom>
          <a:solidFill>
            <a:schemeClr val="accent1"/>
          </a:solidFill>
          <a:ln w="9525" algn="ctr">
            <a:noFill/>
            <a:miter lim="800000"/>
            <a:headEnd/>
            <a:tailEnd/>
          </a:ln>
        </p:spPr>
        <p:txBody>
          <a:bodyPr anchor="ctr"/>
          <a:lstStyle/>
          <a:p>
            <a:pPr algn="ctr"/>
            <a:endParaRPr lang="es-ES">
              <a:solidFill>
                <a:srgbClr val="30AFD5"/>
              </a:solidFill>
            </a:endParaRPr>
          </a:p>
        </p:txBody>
      </p:sp>
      <p:sp>
        <p:nvSpPr>
          <p:cNvPr id="158724" name="Title 1"/>
          <p:cNvSpPr>
            <a:spLocks noGrp="1"/>
          </p:cNvSpPr>
          <p:nvPr>
            <p:ph type="title" idx="4294967295"/>
          </p:nvPr>
        </p:nvSpPr>
        <p:spPr/>
        <p:txBody>
          <a:bodyPr/>
          <a:lstStyle/>
          <a:p>
            <a:r>
              <a:rPr lang="en-IE" sz="3600">
                <a:solidFill>
                  <a:srgbClr val="FFFFFF"/>
                </a:solidFill>
              </a:rPr>
              <a:t>Contact us</a:t>
            </a:r>
          </a:p>
        </p:txBody>
      </p:sp>
      <p:sp>
        <p:nvSpPr>
          <p:cNvPr id="158725" name="Content Placeholder 2"/>
          <p:cNvSpPr>
            <a:spLocks noGrp="1"/>
          </p:cNvSpPr>
          <p:nvPr>
            <p:ph sz="half" idx="4294967295"/>
          </p:nvPr>
        </p:nvSpPr>
        <p:spPr>
          <a:xfrm>
            <a:off x="2027238" y="2651125"/>
            <a:ext cx="6346825" cy="601663"/>
          </a:xfrm>
        </p:spPr>
        <p:txBody>
          <a:bodyPr/>
          <a:lstStyle/>
          <a:p>
            <a:pPr>
              <a:buFont typeface="Arial" charset="0"/>
              <a:buNone/>
            </a:pPr>
            <a:r>
              <a:rPr lang="en-IE" sz="2800" b="1">
                <a:solidFill>
                  <a:srgbClr val="FFFFFF"/>
                </a:solidFill>
              </a:rPr>
              <a:t>Thank you for your attention</a:t>
            </a:r>
          </a:p>
          <a:p>
            <a:pPr>
              <a:buFont typeface="Arial" charset="0"/>
              <a:buNone/>
            </a:pPr>
            <a:endParaRPr lang="en-IE" sz="2800">
              <a:solidFill>
                <a:schemeClr val="tx2"/>
              </a:solidFill>
            </a:endParaRPr>
          </a:p>
          <a:p>
            <a:pPr>
              <a:buFont typeface="Times" pitchFamily="18" charset="0"/>
              <a:buNone/>
            </a:pPr>
            <a:r>
              <a:rPr lang="en-IE" sz="2000">
                <a:solidFill>
                  <a:srgbClr val="FFFFFF"/>
                </a:solidFill>
              </a:rPr>
              <a:t>Email:	</a:t>
            </a:r>
            <a:r>
              <a:rPr lang="en-IE" sz="2000">
                <a:solidFill>
                  <a:schemeClr val="bg2"/>
                </a:solidFill>
                <a:hlinkClick r:id="rId3"/>
              </a:rPr>
              <a:t>info@aquatnet.com</a:t>
            </a:r>
            <a:r>
              <a:rPr lang="en-IE" sz="2000">
                <a:solidFill>
                  <a:schemeClr val="bg2"/>
                </a:solidFill>
              </a:rPr>
              <a:t> </a:t>
            </a:r>
          </a:p>
          <a:p>
            <a:pPr>
              <a:buFont typeface="Times" pitchFamily="18" charset="0"/>
              <a:buNone/>
            </a:pPr>
            <a:r>
              <a:rPr lang="en-IE" sz="2000">
                <a:solidFill>
                  <a:srgbClr val="FFFFFF"/>
                </a:solidFill>
              </a:rPr>
              <a:t>Website:  </a:t>
            </a:r>
            <a:r>
              <a:rPr lang="en-IE" sz="2000">
                <a:solidFill>
                  <a:srgbClr val="FFFFFF"/>
                </a:solidFill>
                <a:hlinkClick r:id="rId4"/>
              </a:rPr>
              <a:t>www.aquatnet.com</a:t>
            </a:r>
            <a:r>
              <a:rPr lang="en-IE" sz="2000">
                <a:solidFill>
                  <a:srgbClr val="FFFFFF"/>
                </a:solidFill>
              </a:rPr>
              <a:t>  </a:t>
            </a:r>
          </a:p>
          <a:p>
            <a:pPr algn="ctr"/>
            <a:endParaRPr lang="en-IE" sz="2800"/>
          </a:p>
        </p:txBody>
      </p:sp>
      <p:pic>
        <p:nvPicPr>
          <p:cNvPr id="158726" name="Picture 6"/>
          <p:cNvPicPr>
            <a:picLocks noChangeAspect="1" noChangeArrowheads="1"/>
          </p:cNvPicPr>
          <p:nvPr/>
        </p:nvPicPr>
        <p:blipFill>
          <a:blip r:embed="rId5"/>
          <a:srcRect/>
          <a:stretch>
            <a:fillRect/>
          </a:stretch>
        </p:blipFill>
        <p:spPr bwMode="auto">
          <a:xfrm>
            <a:off x="0" y="6270625"/>
            <a:ext cx="9144000" cy="587375"/>
          </a:xfrm>
          <a:prstGeom prst="rect">
            <a:avLst/>
          </a:prstGeom>
          <a:noFill/>
          <a:ln w="9525">
            <a:noFill/>
            <a:miter lim="800000"/>
            <a:headEnd/>
            <a:tailEnd/>
          </a:ln>
          <a:effectLst/>
        </p:spPr>
      </p:pic>
      <p:pic>
        <p:nvPicPr>
          <p:cNvPr id="158728" name="Picture 8" descr="aquatnet logo"/>
          <p:cNvPicPr>
            <a:picLocks noChangeAspect="1" noChangeArrowheads="1"/>
          </p:cNvPicPr>
          <p:nvPr/>
        </p:nvPicPr>
        <p:blipFill>
          <a:blip r:embed="rId6"/>
          <a:srcRect/>
          <a:stretch>
            <a:fillRect/>
          </a:stretch>
        </p:blipFill>
        <p:spPr bwMode="auto">
          <a:xfrm>
            <a:off x="168275" y="144463"/>
            <a:ext cx="2087563" cy="341312"/>
          </a:xfrm>
          <a:prstGeom prst="rect">
            <a:avLst/>
          </a:prstGeom>
          <a:noFill/>
        </p:spPr>
      </p:pic>
    </p:spTree>
    <p:extLst>
      <p:ext uri="{BB962C8B-B14F-4D97-AF65-F5344CB8AC3E}">
        <p14:creationId xmlns:p14="http://schemas.microsoft.com/office/powerpoint/2010/main" val="1053027603"/>
      </p:ext>
    </p:extLst>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121" y="1412776"/>
            <a:ext cx="8833144" cy="4278094"/>
          </a:xfrm>
          <a:prstGeom prst="rect">
            <a:avLst/>
          </a:prstGeom>
          <a:noFill/>
        </p:spPr>
        <p:txBody>
          <a:bodyPr wrap="square" rtlCol="0">
            <a:spAutoFit/>
          </a:bodyPr>
          <a:lstStyle/>
          <a:p>
            <a:pPr algn="ctr" defTabSz="457200"/>
            <a:r>
              <a:rPr lang="en-GB" sz="2000" b="1" dirty="0">
                <a:solidFill>
                  <a:srgbClr val="000000"/>
                </a:solidFill>
                <a:latin typeface="Arial" charset="0"/>
                <a:cs typeface="Arial" charset="0"/>
              </a:rPr>
              <a:t>NOTICE</a:t>
            </a:r>
          </a:p>
          <a:p>
            <a:pPr defTabSz="457200"/>
            <a:endParaRPr lang="en-GB" sz="1800" dirty="0">
              <a:solidFill>
                <a:srgbClr val="000000"/>
              </a:solidFill>
              <a:latin typeface="Arial" charset="0"/>
              <a:cs typeface="Arial" charset="0"/>
            </a:endParaRPr>
          </a:p>
          <a:p>
            <a:pPr defTabSz="457200"/>
            <a:r>
              <a:rPr lang="en-GB" sz="1800" dirty="0">
                <a:solidFill>
                  <a:srgbClr val="000000"/>
                </a:solidFill>
                <a:latin typeface="Arial" charset="0"/>
                <a:cs typeface="Arial" charset="0"/>
              </a:rPr>
              <a:t>This material has been produced as an output of the AQUA-TNET project  which has </a:t>
            </a:r>
          </a:p>
          <a:p>
            <a:pPr defTabSz="457200"/>
            <a:r>
              <a:rPr lang="en-GB" sz="1800" dirty="0">
                <a:solidFill>
                  <a:srgbClr val="000000"/>
                </a:solidFill>
                <a:latin typeface="Arial" charset="0"/>
                <a:cs typeface="Arial" charset="0"/>
              </a:rPr>
              <a:t>Received funding support from the European Commission Lifelong Learning Programme. The content reflects the views only of the author(s) and the Commission cannot be held Responsible for any use which may be made of the information contained herein.</a:t>
            </a:r>
          </a:p>
          <a:p>
            <a:pPr defTabSz="457200"/>
            <a:endParaRPr lang="en-GB" sz="1800" dirty="0">
              <a:solidFill>
                <a:srgbClr val="000000"/>
              </a:solidFill>
              <a:latin typeface="Arial" charset="0"/>
              <a:cs typeface="Arial" charset="0"/>
            </a:endParaRPr>
          </a:p>
          <a:p>
            <a:pPr defTabSz="457200"/>
            <a:r>
              <a:rPr lang="en-GB" sz="1800" dirty="0">
                <a:solidFill>
                  <a:srgbClr val="000000"/>
                </a:solidFill>
                <a:latin typeface="Arial" charset="0"/>
                <a:cs typeface="Arial" charset="0"/>
              </a:rPr>
              <a:t>The work is released under a Creative Commons Non Commercial Share Alike 4.0 </a:t>
            </a:r>
          </a:p>
          <a:p>
            <a:pPr defTabSz="457200"/>
            <a:r>
              <a:rPr lang="en-GB" sz="1800" dirty="0">
                <a:solidFill>
                  <a:srgbClr val="000000"/>
                </a:solidFill>
                <a:latin typeface="Arial" charset="0"/>
                <a:cs typeface="Arial" charset="0"/>
              </a:rPr>
              <a:t>International  Licence, although any elements (such as graphics) that may be covered by individual copyright licenses retain that original licence. You are free to</a:t>
            </a:r>
          </a:p>
          <a:p>
            <a:pPr defTabSz="457200"/>
            <a:r>
              <a:rPr lang="en-GB" sz="1800" dirty="0">
                <a:solidFill>
                  <a:srgbClr val="000000"/>
                </a:solidFill>
                <a:latin typeface="Arial" charset="0"/>
                <a:cs typeface="Arial" charset="0"/>
              </a:rPr>
              <a:t>adapt this work and use it for non-commercial purposes provided you retain this notice and the terms that it provides. </a:t>
            </a:r>
          </a:p>
          <a:p>
            <a:pPr defTabSz="457200"/>
            <a:endParaRPr lang="en-GB" sz="1800" dirty="0">
              <a:solidFill>
                <a:srgbClr val="000000"/>
              </a:solidFill>
              <a:latin typeface="Arial" charset="0"/>
              <a:cs typeface="Arial" charset="0"/>
            </a:endParaRPr>
          </a:p>
          <a:p>
            <a:pPr defTabSz="457200"/>
            <a:endParaRPr lang="en-GB" sz="1800" dirty="0">
              <a:solidFill>
                <a:srgbClr val="000000"/>
              </a:solidFill>
              <a:latin typeface="Arial" charset="0"/>
              <a:cs typeface="Arial" charset="0"/>
            </a:endParaRPr>
          </a:p>
        </p:txBody>
      </p:sp>
      <p:sp>
        <p:nvSpPr>
          <p:cNvPr id="2" name="Rectangle 2"/>
          <p:cNvSpPr>
            <a:spLocks noChangeArrowheads="1"/>
          </p:cNvSpPr>
          <p:nvPr/>
        </p:nvSpPr>
        <p:spPr bwMode="auto">
          <a:xfrm>
            <a:off x="323528" y="27809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457200"/>
            <a:endParaRPr lang="en-GB" sz="1800">
              <a:solidFill>
                <a:srgbClr val="000000"/>
              </a:solidFill>
              <a:latin typeface="Arial" charset="0"/>
              <a:cs typeface="Arial" charset="0"/>
            </a:endParaRPr>
          </a:p>
        </p:txBody>
      </p:sp>
      <p:pic>
        <p:nvPicPr>
          <p:cNvPr id="358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099" y="5295582"/>
            <a:ext cx="1119188" cy="3952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187624" y="5517232"/>
            <a:ext cx="674213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hangingPunct="0"/>
            <a:r>
              <a:rPr lang="en-GB" altLang="en-US" sz="1100" dirty="0">
                <a:solidFill>
                  <a:srgbClr val="000000"/>
                </a:solidFill>
                <a:latin typeface="Calibri" panose="020F0502020204030204" pitchFamily="34" charset="0"/>
                <a:ea typeface="PMingLiU" panose="02020500000000000000" pitchFamily="18" charset="-120"/>
              </a:rPr>
              <a:t/>
            </a:r>
            <a:br>
              <a:rPr lang="en-GB" altLang="en-US" sz="1100" dirty="0">
                <a:solidFill>
                  <a:srgbClr val="000000"/>
                </a:solidFill>
                <a:latin typeface="Calibri" panose="020F0502020204030204" pitchFamily="34" charset="0"/>
                <a:ea typeface="PMingLiU" panose="02020500000000000000" pitchFamily="18" charset="-120"/>
              </a:rPr>
            </a:br>
            <a:r>
              <a:rPr lang="en-GB" altLang="en-US" sz="1100" dirty="0">
                <a:solidFill>
                  <a:srgbClr val="000000"/>
                </a:solidFill>
                <a:latin typeface="Calibri" panose="020F0502020204030204" pitchFamily="34" charset="0"/>
                <a:ea typeface="PMingLiU" panose="02020500000000000000" pitchFamily="18" charset="-120"/>
              </a:rPr>
              <a:t>Training Materials by </a:t>
            </a:r>
            <a:r>
              <a:rPr lang="en-GB" altLang="en-US" sz="1100" dirty="0">
                <a:solidFill>
                  <a:srgbClr val="000000"/>
                </a:solidFill>
                <a:latin typeface="Calibri" panose="020F0502020204030204" pitchFamily="34" charset="0"/>
                <a:ea typeface="PMingLiU" panose="02020500000000000000" pitchFamily="18" charset="-120"/>
                <a:hlinkClick r:id="rId3"/>
              </a:rPr>
              <a:t>AQUA-TNET</a:t>
            </a:r>
            <a:r>
              <a:rPr lang="en-GB" altLang="en-US" sz="1100" dirty="0">
                <a:solidFill>
                  <a:srgbClr val="000000"/>
                </a:solidFill>
                <a:latin typeface="Calibri" panose="020F0502020204030204" pitchFamily="34" charset="0"/>
                <a:ea typeface="PMingLiU" panose="02020500000000000000" pitchFamily="18" charset="-120"/>
              </a:rPr>
              <a:t> is licensed under a </a:t>
            </a:r>
            <a:r>
              <a:rPr lang="en-GB" altLang="en-US" sz="1100" dirty="0">
                <a:solidFill>
                  <a:srgbClr val="000000"/>
                </a:solidFill>
                <a:latin typeface="Calibri" panose="020F0502020204030204" pitchFamily="34" charset="0"/>
                <a:ea typeface="PMingLiU" panose="02020500000000000000" pitchFamily="18" charset="-120"/>
                <a:hlinkClick r:id="rId4"/>
              </a:rPr>
              <a:t>Creative Commons Attribution-</a:t>
            </a:r>
            <a:r>
              <a:rPr lang="en-GB" altLang="en-US" sz="1100" dirty="0" err="1">
                <a:solidFill>
                  <a:srgbClr val="000000"/>
                </a:solidFill>
                <a:latin typeface="Calibri" panose="020F0502020204030204" pitchFamily="34" charset="0"/>
                <a:ea typeface="PMingLiU" panose="02020500000000000000" pitchFamily="18" charset="-120"/>
                <a:hlinkClick r:id="rId4"/>
              </a:rPr>
              <a:t>NonCommercial</a:t>
            </a:r>
            <a:r>
              <a:rPr lang="en-GB" altLang="en-US" sz="1100" dirty="0">
                <a:solidFill>
                  <a:srgbClr val="000000"/>
                </a:solidFill>
                <a:latin typeface="Calibri" panose="020F0502020204030204" pitchFamily="34" charset="0"/>
                <a:ea typeface="PMingLiU" panose="02020500000000000000" pitchFamily="18" charset="-120"/>
                <a:hlinkClick r:id="rId4"/>
              </a:rPr>
              <a:t>-</a:t>
            </a:r>
            <a:r>
              <a:rPr lang="en-GB" altLang="en-US" sz="1100" dirty="0" err="1">
                <a:solidFill>
                  <a:srgbClr val="000000"/>
                </a:solidFill>
                <a:latin typeface="Calibri" panose="020F0502020204030204" pitchFamily="34" charset="0"/>
                <a:ea typeface="PMingLiU" panose="02020500000000000000" pitchFamily="18" charset="-120"/>
                <a:hlinkClick r:id="rId4"/>
              </a:rPr>
              <a:t>ShareAlike</a:t>
            </a:r>
            <a:r>
              <a:rPr lang="en-GB" altLang="en-US" sz="1100" dirty="0">
                <a:solidFill>
                  <a:srgbClr val="000000"/>
                </a:solidFill>
                <a:latin typeface="Calibri" panose="020F0502020204030204" pitchFamily="34" charset="0"/>
                <a:ea typeface="PMingLiU" panose="02020500000000000000" pitchFamily="18" charset="-120"/>
                <a:hlinkClick r:id="rId4"/>
              </a:rPr>
              <a:t> 4.0 International License</a:t>
            </a:r>
            <a:r>
              <a:rPr lang="en-GB" altLang="en-US" sz="1100" dirty="0">
                <a:solidFill>
                  <a:srgbClr val="000000"/>
                </a:solidFill>
                <a:latin typeface="Calibri" panose="020F0502020204030204" pitchFamily="34" charset="0"/>
                <a:ea typeface="PMingLiU" panose="02020500000000000000" pitchFamily="18" charset="-120"/>
              </a:rPr>
              <a:t>.</a:t>
            </a:r>
            <a:r>
              <a:rPr lang="en-GB" altLang="en-US" sz="400" dirty="0">
                <a:solidFill>
                  <a:srgbClr val="000000"/>
                </a:solidFill>
                <a:latin typeface="Arial" charset="0"/>
                <a:cs typeface="Arial" charset="0"/>
              </a:rPr>
              <a:t> </a:t>
            </a:r>
            <a:endParaRPr lang="en-GB" altLang="en-US" sz="1800" dirty="0">
              <a:solidFill>
                <a:srgbClr val="000000"/>
              </a:solidFill>
              <a:cs typeface="Arial" charset="0"/>
            </a:endParaRPr>
          </a:p>
        </p:txBody>
      </p:sp>
      <p:sp>
        <p:nvSpPr>
          <p:cNvPr id="6"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7" name="Picture 10" descr="aquatnet logo-rgb - August 2009.jpg"/>
          <p:cNvPicPr>
            <a:picLocks noChangeAspect="1"/>
          </p:cNvPicPr>
          <p:nvPr/>
        </p:nvPicPr>
        <p:blipFill>
          <a:blip r:embed="rId5"/>
          <a:srcRect/>
          <a:stretch>
            <a:fillRect/>
          </a:stretch>
        </p:blipFill>
        <p:spPr bwMode="auto">
          <a:xfrm>
            <a:off x="6827838" y="6376988"/>
            <a:ext cx="2111375" cy="346075"/>
          </a:xfrm>
          <a:prstGeom prst="rect">
            <a:avLst/>
          </a:prstGeom>
          <a:noFill/>
          <a:ln w="9525">
            <a:noFill/>
            <a:miter lim="800000"/>
            <a:headEnd/>
            <a:tailEnd/>
          </a:ln>
        </p:spPr>
      </p:pic>
    </p:spTree>
    <p:extLst>
      <p:ext uri="{BB962C8B-B14F-4D97-AF65-F5344CB8AC3E}">
        <p14:creationId xmlns:p14="http://schemas.microsoft.com/office/powerpoint/2010/main" val="1500748401"/>
      </p:ext>
    </p:extLst>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127125" y="1158875"/>
            <a:ext cx="158947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dirty="0">
                <a:solidFill>
                  <a:schemeClr val="tx1"/>
                </a:solidFill>
              </a:rPr>
              <a:t> Oral</a:t>
            </a:r>
          </a:p>
          <a:p>
            <a:pPr eaLnBrk="1" hangingPunct="1"/>
            <a:endParaRPr lang="en-GB" altLang="en-US" sz="3200" dirty="0">
              <a:solidFill>
                <a:schemeClr val="tx1"/>
              </a:solidFill>
            </a:endParaRPr>
          </a:p>
          <a:p>
            <a:pPr eaLnBrk="1" hangingPunct="1"/>
            <a:endParaRPr lang="en-GB" altLang="en-US" sz="3200" dirty="0">
              <a:solidFill>
                <a:schemeClr val="tx1"/>
              </a:solidFill>
            </a:endParaRPr>
          </a:p>
          <a:p>
            <a:pPr eaLnBrk="1" hangingPunct="1"/>
            <a:endParaRPr lang="en-GB" altLang="en-US" sz="3200" dirty="0">
              <a:solidFill>
                <a:schemeClr val="tx1"/>
              </a:solidFill>
            </a:endParaRPr>
          </a:p>
          <a:p>
            <a:pPr eaLnBrk="1" hangingPunct="1"/>
            <a:endParaRPr lang="en-GB" altLang="en-US" sz="3200" dirty="0">
              <a:solidFill>
                <a:schemeClr val="tx1"/>
              </a:solidFill>
            </a:endParaRPr>
          </a:p>
          <a:p>
            <a:pPr eaLnBrk="1" hangingPunct="1"/>
            <a:r>
              <a:rPr lang="en-GB" altLang="en-US" sz="3200" dirty="0">
                <a:solidFill>
                  <a:schemeClr val="tx1"/>
                </a:solidFill>
              </a:rPr>
              <a:t> Written</a:t>
            </a:r>
          </a:p>
        </p:txBody>
      </p:sp>
      <p:sp>
        <p:nvSpPr>
          <p:cNvPr id="4099" name="Text Box 4"/>
          <p:cNvSpPr txBox="1">
            <a:spLocks noChangeArrowheads="1"/>
          </p:cNvSpPr>
          <p:nvPr/>
        </p:nvSpPr>
        <p:spPr bwMode="auto">
          <a:xfrm>
            <a:off x="4419600" y="1881188"/>
            <a:ext cx="4243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200">
                <a:solidFill>
                  <a:schemeClr val="tx1"/>
                </a:solidFill>
              </a:rPr>
              <a:t>Audience and purpose</a:t>
            </a:r>
          </a:p>
        </p:txBody>
      </p:sp>
      <p:sp>
        <p:nvSpPr>
          <p:cNvPr id="4100" name="Line 5"/>
          <p:cNvSpPr>
            <a:spLocks noChangeShapeType="1"/>
          </p:cNvSpPr>
          <p:nvPr/>
        </p:nvSpPr>
        <p:spPr bwMode="auto">
          <a:xfrm>
            <a:off x="2590800" y="1600200"/>
            <a:ext cx="14478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solidFill>
                <a:schemeClr val="tx1"/>
              </a:solidFill>
            </a:endParaRPr>
          </a:p>
        </p:txBody>
      </p:sp>
      <p:sp>
        <p:nvSpPr>
          <p:cNvPr id="4101" name="Line 6"/>
          <p:cNvSpPr>
            <a:spLocks noChangeShapeType="1"/>
          </p:cNvSpPr>
          <p:nvPr/>
        </p:nvSpPr>
        <p:spPr bwMode="auto">
          <a:xfrm flipV="1">
            <a:off x="2895600" y="2514600"/>
            <a:ext cx="1219200" cy="1371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solidFill>
                <a:schemeClr val="tx1"/>
              </a:solidFill>
            </a:endParaRPr>
          </a:p>
        </p:txBody>
      </p:sp>
      <p:pic>
        <p:nvPicPr>
          <p:cNvPr id="4102" name="Picture 7" descr="C:\Program Files\Common Files\Microsoft Shared\Clipart\cagcat50\BD0651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429000"/>
            <a:ext cx="32004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8" name="Picture 10" descr="aquatnet logo-rgb - August 2009.jpg"/>
          <p:cNvPicPr>
            <a:picLocks noChangeAspect="1"/>
          </p:cNvPicPr>
          <p:nvPr/>
        </p:nvPicPr>
        <p:blipFill>
          <a:blip r:embed="rId3"/>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764704"/>
            <a:ext cx="9166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3000" b="1" dirty="0">
                <a:solidFill>
                  <a:schemeClr val="hlink"/>
                </a:solidFill>
              </a:rPr>
              <a:t>Suggestions for a good Power Point Presentation</a:t>
            </a:r>
          </a:p>
        </p:txBody>
      </p:sp>
      <p:sp>
        <p:nvSpPr>
          <p:cNvPr id="5123" name="Text Box 4"/>
          <p:cNvSpPr txBox="1">
            <a:spLocks noChangeArrowheads="1"/>
          </p:cNvSpPr>
          <p:nvPr/>
        </p:nvSpPr>
        <p:spPr bwMode="auto">
          <a:xfrm>
            <a:off x="261938" y="1371600"/>
            <a:ext cx="8882062"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Good title page with your name, co-authors, affiliation</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Introduction</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Aims, Null Hypotheses</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Methods </a:t>
            </a:r>
            <a:r>
              <a:rPr lang="en-GB" altLang="en-US" sz="2800" dirty="0">
                <a:solidFill>
                  <a:schemeClr val="tx1"/>
                </a:solidFill>
                <a:latin typeface="Times New Roman" panose="02020603050405020304" pitchFamily="18" charset="0"/>
              </a:rPr>
              <a:t>–</a:t>
            </a:r>
            <a:r>
              <a:rPr lang="en-GB" altLang="en-US" sz="2800" dirty="0">
                <a:solidFill>
                  <a:schemeClr val="tx1"/>
                </a:solidFill>
              </a:rPr>
              <a:t> Pictures, brief details</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Results </a:t>
            </a:r>
            <a:r>
              <a:rPr lang="en-GB" altLang="en-US" sz="2800" dirty="0">
                <a:solidFill>
                  <a:schemeClr val="tx1"/>
                </a:solidFill>
                <a:latin typeface="Times New Roman" panose="02020603050405020304" pitchFamily="18" charset="0"/>
              </a:rPr>
              <a:t>–</a:t>
            </a:r>
            <a:r>
              <a:rPr lang="en-GB" altLang="en-US" sz="2800" dirty="0">
                <a:solidFill>
                  <a:schemeClr val="tx1"/>
                </a:solidFill>
              </a:rPr>
              <a:t> Figures, Tables, p-values (asterisks)</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Brief summary of main findings</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Discussion </a:t>
            </a:r>
            <a:r>
              <a:rPr lang="en-GB" altLang="en-US" sz="2800" dirty="0">
                <a:solidFill>
                  <a:schemeClr val="tx1"/>
                </a:solidFill>
                <a:latin typeface="Times New Roman" panose="02020603050405020304" pitchFamily="18" charset="0"/>
              </a:rPr>
              <a:t>–</a:t>
            </a:r>
            <a:r>
              <a:rPr lang="en-GB" altLang="en-US" sz="2800" dirty="0">
                <a:solidFill>
                  <a:schemeClr val="tx1"/>
                </a:solidFill>
              </a:rPr>
              <a:t> explanation, ideas, context</a:t>
            </a:r>
          </a:p>
          <a:p>
            <a:pPr eaLnBrk="1" hangingPunct="1">
              <a:lnSpc>
                <a:spcPct val="130000"/>
              </a:lnSpc>
              <a:buClr>
                <a:schemeClr val="hlink"/>
              </a:buClr>
              <a:buFont typeface="Wingdings" panose="05000000000000000000" pitchFamily="2" charset="2"/>
              <a:buChar char="Ø"/>
            </a:pPr>
            <a:r>
              <a:rPr lang="en-GB" altLang="en-US" sz="2800" dirty="0">
                <a:solidFill>
                  <a:schemeClr val="tx1"/>
                </a:solidFill>
              </a:rPr>
              <a:t>Conclusions and further work</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2636" y="620688"/>
            <a:ext cx="77882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Introduction</a:t>
            </a:r>
            <a:endParaRPr lang="en-GB" altLang="en-US" sz="2800"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It is useful to introduce both yourself and the topic that you will discuss. Therefore, include on the first slide the title of your topic, your name and where you come from and on the second slide a short introduction of the topic (remember that this will simply be a bullet point and you will talk around it). </a:t>
            </a:r>
          </a:p>
        </p:txBody>
      </p:sp>
      <p:sp>
        <p:nvSpPr>
          <p:cNvPr id="7171" name="Text Box 3"/>
          <p:cNvSpPr txBox="1">
            <a:spLocks noChangeArrowheads="1"/>
          </p:cNvSpPr>
          <p:nvPr/>
        </p:nvSpPr>
        <p:spPr bwMode="auto">
          <a:xfrm>
            <a:off x="526152" y="3645024"/>
            <a:ext cx="816927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Text on slides</a:t>
            </a:r>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Text should be mainly bullet points or short pieces of information. It is after all an audio-visual presentation, not just a visual presentation. The audience is expecting to hear you speak on the subject not read all the information from the screen. Check font size (24+ is good!)</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46125" y="836712"/>
            <a:ext cx="786447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Bullet points on slides</a:t>
            </a:r>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Too many bullet points on each slide would indicate a lack of proper summary. Better to break down the subject further and use more slides or perhaps roll over onto another slide. </a:t>
            </a:r>
          </a:p>
        </p:txBody>
      </p:sp>
      <p:sp>
        <p:nvSpPr>
          <p:cNvPr id="8195" name="Text Box 3"/>
          <p:cNvSpPr txBox="1">
            <a:spLocks noChangeArrowheads="1"/>
          </p:cNvSpPr>
          <p:nvPr/>
        </p:nvSpPr>
        <p:spPr bwMode="auto">
          <a:xfrm>
            <a:off x="746125" y="3168650"/>
            <a:ext cx="8093075"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Choice of colours</a:t>
            </a:r>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There is a need to consider the readability of slides and lack of contrast can cause great difficulty. Text over photographs can make text difficult to read, as can various combinations of text colour and background colour. Use high contrast schemes such as white/yellow text on dark blue/black background. </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Documents and Settings\lf87\My Documents\My Pictures\BeachPrimroseCl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2"/>
          <p:cNvSpPr txBox="1">
            <a:spLocks noChangeArrowheads="1"/>
          </p:cNvSpPr>
          <p:nvPr/>
        </p:nvSpPr>
        <p:spPr bwMode="auto">
          <a:xfrm>
            <a:off x="669925" y="522288"/>
            <a:ext cx="7864475" cy="19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a:solidFill>
                  <a:schemeClr val="hlink"/>
                </a:solidFill>
              </a:rPr>
              <a:t>Bullet points on slides</a:t>
            </a:r>
            <a:endParaRPr lang="en-GB" altLang="en-US" sz="2800" b="1">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a:t>Too many bullet points on each slide would indicate a lack of proper summary. Better to break down the subject further and use more slides or perhaps roll over onto another slide. </a:t>
            </a:r>
          </a:p>
        </p:txBody>
      </p:sp>
      <p:sp>
        <p:nvSpPr>
          <p:cNvPr id="8196" name="Text Box 3"/>
          <p:cNvSpPr txBox="1">
            <a:spLocks noChangeArrowheads="1"/>
          </p:cNvSpPr>
          <p:nvPr/>
        </p:nvSpPr>
        <p:spPr bwMode="auto">
          <a:xfrm>
            <a:off x="746125" y="3168650"/>
            <a:ext cx="8093075"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Choice of colours</a:t>
            </a:r>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t>There is a need to consider the readability of slides and lack of contrast can cause great difficulty. Text over photographs can make text difficult to read as can various combinations of text colour and background colour. Use high contrast schemes such as white text on dark blue background or dark green background. Some of the installed PowerPoint templates have excellent high contrast schemes. </a:t>
            </a:r>
          </a:p>
        </p:txBody>
      </p:sp>
    </p:spTree>
  </p:cSld>
  <p:clrMapOvr>
    <a:masterClrMapping/>
  </p:clrMapOvr>
  <p:transition>
    <p:split orient="vert"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11560" y="836712"/>
            <a:ext cx="7940675"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Too much animation</a:t>
            </a:r>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Some presentations contain far too much animation, i.e., individual letters flying onto the slide, a mixture of animation effects, multiple pictures flying on. This can be </a:t>
            </a:r>
            <a:r>
              <a:rPr lang="en-GB" altLang="en-US" dirty="0">
                <a:solidFill>
                  <a:schemeClr val="hlink"/>
                </a:solidFill>
              </a:rPr>
              <a:t>distracting</a:t>
            </a:r>
            <a:r>
              <a:rPr lang="en-GB" altLang="en-US" dirty="0"/>
              <a:t> </a:t>
            </a:r>
            <a:r>
              <a:rPr lang="en-GB" altLang="en-US" dirty="0">
                <a:solidFill>
                  <a:schemeClr val="tx1"/>
                </a:solidFill>
              </a:rPr>
              <a:t>and it may take </a:t>
            </a:r>
            <a:r>
              <a:rPr lang="en-GB" altLang="en-US" dirty="0">
                <a:solidFill>
                  <a:schemeClr val="hlink"/>
                </a:solidFill>
              </a:rPr>
              <a:t>longer</a:t>
            </a:r>
            <a:r>
              <a:rPr lang="en-GB" altLang="en-US" dirty="0"/>
              <a:t> </a:t>
            </a:r>
            <a:r>
              <a:rPr lang="en-GB" altLang="en-US" dirty="0">
                <a:solidFill>
                  <a:schemeClr val="tx1"/>
                </a:solidFill>
              </a:rPr>
              <a:t>to introduce text than would be sensible when presenting to an audience. </a:t>
            </a:r>
          </a:p>
        </p:txBody>
      </p:sp>
      <p:sp>
        <p:nvSpPr>
          <p:cNvPr id="11267" name="Text Box 3"/>
          <p:cNvSpPr txBox="1">
            <a:spLocks noChangeArrowheads="1"/>
          </p:cNvSpPr>
          <p:nvPr/>
        </p:nvSpPr>
        <p:spPr bwMode="auto">
          <a:xfrm>
            <a:off x="611560" y="3501008"/>
            <a:ext cx="771207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chemeClr val="hlink"/>
                </a:solidFill>
              </a:rPr>
              <a:t>Too little animation</a:t>
            </a:r>
            <a:endParaRPr lang="en-GB" altLang="en-US" sz="2800" b="1" dirty="0">
              <a:solidFill>
                <a:schemeClr val="hlink"/>
              </a:solidFill>
              <a:ea typeface="Arial Unicode MS" panose="020B0604020202020204" pitchFamily="34" charset="-128"/>
              <a:cs typeface="Arial Unicode MS" panose="020B0604020202020204" pitchFamily="34" charset="-128"/>
            </a:endParaRPr>
          </a:p>
          <a:p>
            <a:pPr eaLnBrk="1" hangingPunct="1"/>
            <a:r>
              <a:rPr lang="en-GB" altLang="en-US" dirty="0">
                <a:solidFill>
                  <a:schemeClr val="tx1"/>
                </a:solidFill>
              </a:rPr>
              <a:t>In contrast to the above, a little animation will allow you to introduce headings (bullet point) to the audience one at a time, thus preventing the audience reading ahead of you and not listening to what you are saying. </a:t>
            </a:r>
          </a:p>
        </p:txBody>
      </p:sp>
      <p:sp>
        <p:nvSpPr>
          <p:cNvPr id="4" name="Text Box 16"/>
          <p:cNvSpPr txBox="1">
            <a:spLocks noChangeArrowheads="1"/>
          </p:cNvSpPr>
          <p:nvPr/>
        </p:nvSpPr>
        <p:spPr bwMode="auto">
          <a:xfrm>
            <a:off x="171450" y="6407150"/>
            <a:ext cx="3354388" cy="336550"/>
          </a:xfrm>
          <a:prstGeom prst="rect">
            <a:avLst/>
          </a:prstGeom>
          <a:noFill/>
          <a:ln w="9525">
            <a:noFill/>
            <a:miter lim="800000"/>
            <a:headEnd/>
            <a:tailEnd/>
          </a:ln>
        </p:spPr>
        <p:txBody>
          <a:bodyPr wrap="none">
            <a:spAutoFit/>
          </a:bodyPr>
          <a:lstStyle/>
          <a:p>
            <a:pPr eaLnBrk="0" hangingPunct="0"/>
            <a:r>
              <a:rPr lang="en-IE" sz="1600" b="1">
                <a:solidFill>
                  <a:schemeClr val="accent1"/>
                </a:solidFill>
                <a:latin typeface="Trebuchet MS" pitchFamily="34" charset="0"/>
              </a:rPr>
              <a:t>LLP – Erasmus – Erasmus Network</a:t>
            </a:r>
          </a:p>
        </p:txBody>
      </p:sp>
      <p:pic>
        <p:nvPicPr>
          <p:cNvPr id="5" name="Picture 10" descr="aquatnet logo-rgb - August 2009.jpg"/>
          <p:cNvPicPr>
            <a:picLocks noChangeAspect="1"/>
          </p:cNvPicPr>
          <p:nvPr/>
        </p:nvPicPr>
        <p:blipFill>
          <a:blip r:embed="rId2"/>
          <a:srcRect/>
          <a:stretch>
            <a:fillRect/>
          </a:stretch>
        </p:blipFill>
        <p:spPr bwMode="auto">
          <a:xfrm>
            <a:off x="6827838" y="6376988"/>
            <a:ext cx="2111375" cy="346075"/>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143000"/>
            <a:ext cx="7940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rgbClr val="FFFF00"/>
                </a:solidFill>
                <a:latin typeface="Arial" panose="020B0604020202020204" pitchFamily="34" charset="0"/>
                <a:cs typeface="Times New Roman" panose="02020603050405020304" pitchFamily="18" charset="0"/>
              </a:defRPr>
            </a:lvl1pPr>
            <a:lvl2pPr marL="914400" indent="-457200" eaLnBrk="0" hangingPunct="0">
              <a:defRPr sz="2400">
                <a:solidFill>
                  <a:srgbClr val="FFFF00"/>
                </a:solidFill>
                <a:latin typeface="Arial" panose="020B0604020202020204" pitchFamily="34" charset="0"/>
                <a:cs typeface="Times New Roman" panose="02020603050405020304" pitchFamily="18" charset="0"/>
              </a:defRPr>
            </a:lvl2pPr>
            <a:lvl3pPr marL="1371600" indent="-457200" eaLnBrk="0" hangingPunct="0">
              <a:defRPr sz="2400">
                <a:solidFill>
                  <a:srgbClr val="FFFF00"/>
                </a:solidFill>
                <a:latin typeface="Arial" panose="020B0604020202020204" pitchFamily="34" charset="0"/>
                <a:cs typeface="Times New Roman" panose="02020603050405020304" pitchFamily="18" charset="0"/>
              </a:defRPr>
            </a:lvl3pPr>
            <a:lvl4pPr marL="1828800" indent="-457200" eaLnBrk="0" hangingPunct="0">
              <a:defRPr sz="2400">
                <a:solidFill>
                  <a:srgbClr val="FFFF00"/>
                </a:solidFill>
                <a:latin typeface="Arial" panose="020B0604020202020204" pitchFamily="34" charset="0"/>
                <a:cs typeface="Times New Roman" panose="02020603050405020304" pitchFamily="18" charset="0"/>
              </a:defRPr>
            </a:lvl4pPr>
            <a:lvl5pPr marL="2286000" indent="-457200" eaLnBrk="0" hangingPunct="0">
              <a:defRPr sz="2400">
                <a:solidFill>
                  <a:srgbClr val="FFFF00"/>
                </a:solidFill>
                <a:latin typeface="Arial" panose="020B0604020202020204" pitchFamily="34" charset="0"/>
                <a:cs typeface="Times New Roman" panose="02020603050405020304" pitchFamily="18" charset="0"/>
              </a:defRPr>
            </a:lvl5pPr>
            <a:lvl6pPr marL="2743200"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3200400"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657600"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4114800" indent="-4572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buFontTx/>
              <a:buAutoNum type="arabicPeriod"/>
            </a:pPr>
            <a:r>
              <a:rPr lang="en-GB" altLang="en-US">
                <a:solidFill>
                  <a:srgbClr val="000066"/>
                </a:solidFill>
              </a:rPr>
              <a:t>Some presentations contain far too much animation, i.e., individual letters flew onto the slide, a mixture of animation effects was used, multiple pictures flew on.</a:t>
            </a:r>
          </a:p>
          <a:p>
            <a:pPr eaLnBrk="1" hangingPunct="1">
              <a:buFontTx/>
              <a:buAutoNum type="arabicPeriod"/>
            </a:pPr>
            <a:endParaRPr lang="en-GB" altLang="en-US">
              <a:solidFill>
                <a:srgbClr val="000066"/>
              </a:solidFill>
            </a:endParaRPr>
          </a:p>
          <a:p>
            <a:pPr eaLnBrk="1" hangingPunct="1">
              <a:buFontTx/>
              <a:buAutoNum type="arabicPeriod"/>
            </a:pPr>
            <a:r>
              <a:rPr lang="en-GB" altLang="en-US">
                <a:solidFill>
                  <a:srgbClr val="000066"/>
                </a:solidFill>
              </a:rPr>
              <a:t>This can be distracting and it may take longer to introduce text than would be sensible when presenting to an audience. </a:t>
            </a:r>
          </a:p>
        </p:txBody>
      </p:sp>
      <p:sp>
        <p:nvSpPr>
          <p:cNvPr id="12291" name="Text Box 3"/>
          <p:cNvSpPr txBox="1">
            <a:spLocks noChangeArrowheads="1"/>
          </p:cNvSpPr>
          <p:nvPr/>
        </p:nvSpPr>
        <p:spPr bwMode="auto">
          <a:xfrm>
            <a:off x="533400" y="4343400"/>
            <a:ext cx="7712075"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a:solidFill>
                  <a:srgbClr val="CC0000"/>
                </a:solidFill>
              </a:rPr>
              <a:t>Too little animation ?</a:t>
            </a:r>
            <a:endParaRPr lang="en-GB" altLang="en-US" sz="2800" b="1">
              <a:solidFill>
                <a:srgbClr val="CC0000"/>
              </a:solidFill>
              <a:ea typeface="Arial Unicode MS" panose="020B0604020202020204" pitchFamily="34" charset="-128"/>
              <a:cs typeface="Arial Unicode MS" panose="020B0604020202020204" pitchFamily="34" charset="-128"/>
            </a:endParaRPr>
          </a:p>
          <a:p>
            <a:pPr eaLnBrk="1" hangingPunct="1"/>
            <a:r>
              <a:rPr lang="en-GB" altLang="en-US">
                <a:solidFill>
                  <a:srgbClr val="000066"/>
                </a:solidFill>
              </a:rPr>
              <a:t>In contrast to the above, a little animation will allow you to introduce headings (bullet point) to the audience one at a time, thus preventing the audience reading ahead of you and not listening to what you are saying. </a:t>
            </a:r>
          </a:p>
        </p:txBody>
      </p:sp>
      <p:sp>
        <p:nvSpPr>
          <p:cNvPr id="10244" name="Text Box 4"/>
          <p:cNvSpPr txBox="1">
            <a:spLocks noChangeArrowheads="1"/>
          </p:cNvSpPr>
          <p:nvPr/>
        </p:nvSpPr>
        <p:spPr bwMode="auto">
          <a:xfrm>
            <a:off x="533400" y="578679"/>
            <a:ext cx="3663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FFFF00"/>
                </a:solidFill>
                <a:latin typeface="Arial" panose="020B0604020202020204" pitchFamily="34" charset="0"/>
                <a:cs typeface="Times New Roman" panose="02020603050405020304" pitchFamily="18" charset="0"/>
              </a:defRPr>
            </a:lvl1pPr>
            <a:lvl2pPr marL="742950" indent="-285750" eaLnBrk="0" hangingPunct="0">
              <a:defRPr sz="2400">
                <a:solidFill>
                  <a:srgbClr val="FFFF00"/>
                </a:solidFill>
                <a:latin typeface="Arial" panose="020B0604020202020204" pitchFamily="34" charset="0"/>
                <a:cs typeface="Times New Roman" panose="02020603050405020304" pitchFamily="18" charset="0"/>
              </a:defRPr>
            </a:lvl2pPr>
            <a:lvl3pPr marL="1143000" indent="-228600" eaLnBrk="0" hangingPunct="0">
              <a:defRPr sz="2400">
                <a:solidFill>
                  <a:srgbClr val="FFFF00"/>
                </a:solidFill>
                <a:latin typeface="Arial" panose="020B0604020202020204" pitchFamily="34" charset="0"/>
                <a:cs typeface="Times New Roman" panose="02020603050405020304" pitchFamily="18" charset="0"/>
              </a:defRPr>
            </a:lvl3pPr>
            <a:lvl4pPr marL="1600200" indent="-228600" eaLnBrk="0" hangingPunct="0">
              <a:defRPr sz="2400">
                <a:solidFill>
                  <a:srgbClr val="FFFF00"/>
                </a:solidFill>
                <a:latin typeface="Arial" panose="020B0604020202020204" pitchFamily="34" charset="0"/>
                <a:cs typeface="Times New Roman" panose="02020603050405020304" pitchFamily="18" charset="0"/>
              </a:defRPr>
            </a:lvl4pPr>
            <a:lvl5pPr marL="2057400" indent="-228600" eaLnBrk="0" hangingPunct="0">
              <a:defRPr sz="2400">
                <a:solidFill>
                  <a:srgbClr val="FFFF00"/>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rgbClr val="FFFF00"/>
                </a:solidFill>
                <a:latin typeface="Arial" panose="020B0604020202020204" pitchFamily="34" charset="0"/>
                <a:cs typeface="Times New Roman" panose="02020603050405020304" pitchFamily="18" charset="0"/>
              </a:defRPr>
            </a:lvl9pPr>
          </a:lstStyle>
          <a:p>
            <a:pPr eaLnBrk="1" hangingPunct="1"/>
            <a:r>
              <a:rPr lang="en-GB" altLang="en-US" sz="2800" b="1" dirty="0">
                <a:solidFill>
                  <a:srgbClr val="CC0000"/>
                </a:solidFill>
              </a:rPr>
              <a:t>Too much animation</a:t>
            </a:r>
            <a:endParaRPr lang="en-GB" altLang="en-US" dirty="0">
              <a:solidFill>
                <a:srgbClr val="CC0000"/>
              </a:solidFill>
            </a:endParaRPr>
          </a:p>
        </p:txBody>
      </p:sp>
      <p:pic>
        <p:nvPicPr>
          <p:cNvPr id="10245" name="Picture 7" descr="C:\Ateresa\Ateresa2\ACRODOCS\SLIDES\buffan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18288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C:\Ateresa\Ateresa2\ACRODOCS\Marine Life\STLHMA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9050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C:\Ateresa\Ateresa2\ACRODOCS\Marine Life\funnyslide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1000"/>
            <a:ext cx="423862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C:\Documents and Settings\lf87\My Documents\My Pictures\boot.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200400"/>
            <a:ext cx="1752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1000" fill="hold"/>
                                        <p:tgtEl>
                                          <p:spTgt spid="1229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29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29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90">
                                            <p:txEl>
                                              <p:pRg st="0" end="0"/>
                                            </p:txEl>
                                          </p:spTgt>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2290">
                                            <p:txEl>
                                              <p:pRg st="0" end="0"/>
                                            </p:txEl>
                                          </p:spTgt>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 calcmode="lin" valueType="num">
                                      <p:cBhvr>
                                        <p:cTn id="15" dur="1000" fill="hold"/>
                                        <p:tgtEl>
                                          <p:spTgt spid="12290">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2290">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229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90">
                                            <p:txEl>
                                              <p:pRg st="2" end="2"/>
                                            </p:txEl>
                                          </p:spTgt>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2290">
                                            <p:txEl>
                                              <p:pRg st="2" end="2"/>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12291"/>
                                        </p:tgtEl>
                                        <p:attrNameLst>
                                          <p:attrName>style.visibility</p:attrName>
                                        </p:attrNameLst>
                                      </p:cBhvr>
                                      <p:to>
                                        <p:strVal val="visible"/>
                                      </p:to>
                                    </p:set>
                                    <p:anim calcmode="lin" valueType="num">
                                      <p:cBhvr>
                                        <p:cTn id="23" dur="5000" fill="hold"/>
                                        <p:tgtEl>
                                          <p:spTgt spid="12291"/>
                                        </p:tgtEl>
                                        <p:attrNameLst>
                                          <p:attrName>ppt_w</p:attrName>
                                        </p:attrNameLst>
                                      </p:cBhvr>
                                      <p:tavLst>
                                        <p:tav tm="0" fmla="#ppt_w*sin(2.5*pi*$)">
                                          <p:val>
                                            <p:fltVal val="0"/>
                                          </p:val>
                                        </p:tav>
                                        <p:tav tm="100000">
                                          <p:val>
                                            <p:fltVal val="1"/>
                                          </p:val>
                                        </p:tav>
                                      </p:tavLst>
                                    </p:anim>
                                    <p:anim calcmode="lin" valueType="num">
                                      <p:cBhvr>
                                        <p:cTn id="24" dur="5000" fill="hold"/>
                                        <p:tgtEl>
                                          <p:spTgt spid="12291"/>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nodeType="clickEffect">
                                  <p:stCondLst>
                                    <p:cond delay="0"/>
                                  </p:stCondLst>
                                  <p:childTnLst>
                                    <p:set>
                                      <p:cBhvr>
                                        <p:cTn id="28" dur="1" fill="hold">
                                          <p:stCondLst>
                                            <p:cond delay="0"/>
                                          </p:stCondLst>
                                        </p:cTn>
                                        <p:tgtEl>
                                          <p:spTgt spid="12296"/>
                                        </p:tgtEl>
                                        <p:attrNameLst>
                                          <p:attrName>style.visibility</p:attrName>
                                        </p:attrNameLst>
                                      </p:cBhvr>
                                      <p:to>
                                        <p:strVal val="visible"/>
                                      </p:to>
                                    </p:set>
                                    <p:anim calcmode="lin" valueType="num">
                                      <p:cBhvr>
                                        <p:cTn id="29" dur="5000" fill="hold"/>
                                        <p:tgtEl>
                                          <p:spTgt spid="12296"/>
                                        </p:tgtEl>
                                        <p:attrNameLst>
                                          <p:attrName>ppt_w</p:attrName>
                                        </p:attrNameLst>
                                      </p:cBhvr>
                                      <p:tavLst>
                                        <p:tav tm="0" fmla="#ppt_w*sin(2.5*pi*$)">
                                          <p:val>
                                            <p:fltVal val="0"/>
                                          </p:val>
                                        </p:tav>
                                        <p:tav tm="100000">
                                          <p:val>
                                            <p:fltVal val="1"/>
                                          </p:val>
                                        </p:tav>
                                      </p:tavLst>
                                    </p:anim>
                                    <p:anim calcmode="lin" valueType="num">
                                      <p:cBhvr>
                                        <p:cTn id="30" dur="5000" fill="hold"/>
                                        <p:tgtEl>
                                          <p:spTgt spid="1229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2" fill="hold" nodeType="clickEffect">
                                  <p:stCondLst>
                                    <p:cond delay="0"/>
                                  </p:stCondLst>
                                  <p:childTnLst>
                                    <p:set>
                                      <p:cBhvr>
                                        <p:cTn id="34" dur="1" fill="hold">
                                          <p:stCondLst>
                                            <p:cond delay="0"/>
                                          </p:stCondLst>
                                        </p:cTn>
                                        <p:tgtEl>
                                          <p:spTgt spid="12297"/>
                                        </p:tgtEl>
                                        <p:attrNameLst>
                                          <p:attrName>style.visibility</p:attrName>
                                        </p:attrNameLst>
                                      </p:cBhvr>
                                      <p:to>
                                        <p:strVal val="visible"/>
                                      </p:to>
                                    </p:set>
                                    <p:anim calcmode="lin" valueType="num">
                                      <p:cBhvr additive="base">
                                        <p:cTn id="35" dur="5000" fill="hold"/>
                                        <p:tgtEl>
                                          <p:spTgt spid="12297"/>
                                        </p:tgtEl>
                                        <p:attrNameLst>
                                          <p:attrName>ppt_x</p:attrName>
                                        </p:attrNameLst>
                                      </p:cBhvr>
                                      <p:tavLst>
                                        <p:tav tm="0">
                                          <p:val>
                                            <p:strVal val="1+#ppt_w/2"/>
                                          </p:val>
                                        </p:tav>
                                        <p:tav tm="100000">
                                          <p:val>
                                            <p:strVal val="#ppt_x"/>
                                          </p:val>
                                        </p:tav>
                                      </p:tavLst>
                                    </p:anim>
                                    <p:anim calcmode="lin" valueType="num">
                                      <p:cBhvr additive="base">
                                        <p:cTn id="36" dur="5000" fill="hold"/>
                                        <p:tgtEl>
                                          <p:spTgt spid="122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1" grpId="0" autoUpdateAnimBg="0"/>
    </p:bldLst>
  </p:timing>
</p:sld>
</file>

<file path=ppt/theme/theme1.xml><?xml version="1.0" encoding="utf-8"?>
<a:theme xmlns:a="http://schemas.openxmlformats.org/drawingml/2006/main" name="Aqua_tnet_template_01">
  <a:themeElements>
    <a:clrScheme name="Aqua_tnet_template_0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Aqua_tnet_template_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qua_tnet_template_0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qua-tnet ppt template.pptx" id="{924EAA5B-6A5A-4FFC-90C3-4608302A3B74}" vid="{2307985B-7E61-4CFE-86B0-C0040703E4ED}"/>
    </a:ext>
  </a:extLst>
</a:theme>
</file>

<file path=ppt/theme/theme2.xml><?xml version="1.0" encoding="utf-8"?>
<a:theme xmlns:a="http://schemas.openxmlformats.org/drawingml/2006/main" name="1_Aqua-tnet_template">
  <a:themeElements>
    <a:clrScheme name="1_Aqua-tnet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Aqua-tnet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qua-tnet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qua-tnet ppt template.pptx" id="{924EAA5B-6A5A-4FFC-90C3-4608302A3B74}" vid="{AFF2E83C-A579-46D6-9DAA-0643794643D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Aqua-tnet ppt template</Template>
  <TotalTime>0</TotalTime>
  <Words>1935</Words>
  <Application>Microsoft Office PowerPoint</Application>
  <PresentationFormat>Bildschirmpräsentation (4:3)</PresentationFormat>
  <Paragraphs>224</Paragraphs>
  <Slides>29</Slides>
  <Notes>2</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29</vt:i4>
      </vt:variant>
    </vt:vector>
  </HeadingPairs>
  <TitlesOfParts>
    <vt:vector size="32" baseType="lpstr">
      <vt:lpstr>Aqua_tnet_template_01</vt:lpstr>
      <vt:lpstr>1_Aqua-tnet_template</vt:lpstr>
      <vt:lpstr>Picture</vt:lpstr>
      <vt:lpstr>Communicating your results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Contact us</vt:lpstr>
      <vt:lpstr>PowerPoint-Präsentation</vt:lpstr>
    </vt:vector>
  </TitlesOfParts>
  <Company>Napier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your results</dc:title>
  <dc:creator>Napier University</dc:creator>
  <cp:lastModifiedBy>BU</cp:lastModifiedBy>
  <cp:revision>51</cp:revision>
  <dcterms:created xsi:type="dcterms:W3CDTF">2004-07-16T15:56:34Z</dcterms:created>
  <dcterms:modified xsi:type="dcterms:W3CDTF">2015-01-02T16:43:41Z</dcterms:modified>
</cp:coreProperties>
</file>